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5"/>
  </p:notesMasterIdLst>
  <p:sldIdLst>
    <p:sldId id="256" r:id="rId2"/>
    <p:sldId id="257" r:id="rId3"/>
    <p:sldId id="260" r:id="rId4"/>
    <p:sldId id="270" r:id="rId5"/>
    <p:sldId id="275" r:id="rId6"/>
    <p:sldId id="276" r:id="rId7"/>
    <p:sldId id="277" r:id="rId8"/>
    <p:sldId id="278" r:id="rId9"/>
    <p:sldId id="263" r:id="rId10"/>
    <p:sldId id="265" r:id="rId11"/>
    <p:sldId id="280" r:id="rId12"/>
    <p:sldId id="279" r:id="rId13"/>
    <p:sldId id="269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V</a:t>
            </a:r>
            <a:r>
              <a:rPr lang="uk-UA" dirty="0" smtClean="0"/>
              <a:t>І тиждень</a:t>
            </a:r>
          </a:p>
          <a:p>
            <a:pPr algn="ctr"/>
            <a:r>
              <a:rPr lang="uk-UA" dirty="0" smtClean="0"/>
              <a:t>Урок №3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3.      </a:t>
            </a:r>
            <a:r>
              <a:rPr lang="uk-UA" b="1" dirty="0" smtClean="0"/>
              <a:t>Графічний диктант</a:t>
            </a:r>
            <a:r>
              <a:rPr lang="ru-RU" b="1" dirty="0" smtClean="0"/>
              <a:t>.</a:t>
            </a:r>
            <a:endParaRPr lang="uk-UA" b="1" dirty="0"/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538"/>
          <a:stretch/>
        </p:blipFill>
        <p:spPr>
          <a:xfrm>
            <a:off x="2139364" y="2241566"/>
            <a:ext cx="7913286" cy="4082302"/>
          </a:xfrm>
        </p:spPr>
      </p:pic>
      <p:sp>
        <p:nvSpPr>
          <p:cNvPr id="5" name="Прямоугольник 4"/>
          <p:cNvSpPr/>
          <p:nvPr/>
        </p:nvSpPr>
        <p:spPr>
          <a:xfrm>
            <a:off x="1417012" y="1677899"/>
            <a:ext cx="89758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Відступи</a:t>
            </a:r>
            <a:r>
              <a:rPr lang="ru-RU" sz="36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5 </a:t>
            </a:r>
            <a:r>
              <a:rPr lang="ru-RU" sz="36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клітинок</a:t>
            </a:r>
            <a:r>
              <a:rPr lang="ru-RU" sz="36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вниз і 5 </a:t>
            </a:r>
            <a:r>
              <a:rPr lang="ru-RU" sz="36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клітинок</a:t>
            </a:r>
            <a:r>
              <a:rPr lang="ru-RU" sz="36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вправо.</a:t>
            </a:r>
            <a:endParaRPr lang="ru-RU" sz="3600" b="0" cap="none" spc="0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0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b="1" dirty="0" smtClean="0"/>
              <a:t>         Графічний диктант</a:t>
            </a:r>
            <a:r>
              <a:rPr lang="ru-RU" b="1" dirty="0" smtClean="0"/>
              <a:t>. </a:t>
            </a:r>
            <a:r>
              <a:rPr lang="ru-RU" b="1" dirty="0" err="1" smtClean="0"/>
              <a:t>Перевірка</a:t>
            </a:r>
            <a:endParaRPr lang="uk-UA" b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55" b="48526"/>
          <a:stretch/>
        </p:blipFill>
        <p:spPr>
          <a:xfrm>
            <a:off x="2677841" y="1978926"/>
            <a:ext cx="6606849" cy="4148918"/>
          </a:xfrm>
        </p:spPr>
      </p:pic>
    </p:spTree>
    <p:extLst>
      <p:ext uri="{BB962C8B-B14F-4D97-AF65-F5344CB8AC3E}">
        <p14:creationId xmlns:p14="http://schemas.microsoft.com/office/powerpoint/2010/main" val="238759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sz="5400" b="1" smtClean="0"/>
              <a:t>Крок </a:t>
            </a:r>
            <a:r>
              <a:rPr lang="uk-UA" sz="5400" b="1" smtClean="0"/>
              <a:t>4.      </a:t>
            </a:r>
            <a:r>
              <a:rPr lang="uk-UA" b="1" dirty="0" smtClean="0"/>
              <a:t>Працюємо з підручником</a:t>
            </a:r>
            <a:r>
              <a:rPr lang="ru-RU" b="1" dirty="0" smtClean="0"/>
              <a:t>.</a:t>
            </a:r>
            <a:endParaRPr lang="uk-UA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80" y="2013466"/>
            <a:ext cx="10058400" cy="402336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Відкрий сторінку 128.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Розглянь завдання 2.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Прочитай таблицю ділення на 9.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Користуючись таблицею, виконай завдання 3.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199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олівець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  <a:endParaRPr lang="en-US" sz="3200" dirty="0" smtClean="0"/>
          </a:p>
          <a:p>
            <a:r>
              <a:rPr lang="uk-UA" sz="3200" dirty="0" smtClean="0"/>
              <a:t>Записувати розв’язання задачі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216714" cy="1450757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/>
              <a:t>Крок 1.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3808282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/>
              <a:t>Запиши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каліграфічно.</a:t>
            </a:r>
          </a:p>
          <a:p>
            <a:pPr algn="ctr"/>
            <a:r>
              <a:rPr lang="uk-UA" sz="4400" dirty="0" smtClean="0"/>
              <a:t>Назви наступне число, попереднє, </a:t>
            </a:r>
          </a:p>
          <a:p>
            <a:pPr algn="ctr"/>
            <a:r>
              <a:rPr lang="uk-UA" sz="4400" dirty="0" smtClean="0"/>
              <a:t>на 10 менше, на 10 більше.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/>
              <a:t>Крок </a:t>
            </a:r>
            <a:r>
              <a:rPr lang="uk-UA" sz="5400" b="1" dirty="0" smtClean="0"/>
              <a:t>2.         </a:t>
            </a:r>
            <a:r>
              <a:rPr lang="uk-UA" sz="5400" b="1" dirty="0"/>
              <a:t>Розумний вузлик</a:t>
            </a:r>
            <a:endParaRPr lang="uk-UA" sz="5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926079"/>
            <a:ext cx="3336878" cy="3665789"/>
          </a:xfrm>
        </p:spPr>
        <p:txBody>
          <a:bodyPr>
            <a:normAutofit lnSpcReduction="10000"/>
          </a:bodyPr>
          <a:lstStyle/>
          <a:p>
            <a:r>
              <a:rPr lang="uk-UA" sz="3200" dirty="0" smtClean="0"/>
              <a:t>Розглянь малюнок. </a:t>
            </a:r>
          </a:p>
          <a:p>
            <a:r>
              <a:rPr lang="uk-UA" sz="3200" dirty="0" smtClean="0"/>
              <a:t>Пам’ятай: терези залишаться врівноваженими, </a:t>
            </a:r>
            <a:r>
              <a:rPr lang="uk-UA" sz="3200" dirty="0"/>
              <a:t>якщо </a:t>
            </a:r>
            <a:r>
              <a:rPr lang="uk-UA" sz="3200" dirty="0" smtClean="0"/>
              <a:t>додати або забрати </a:t>
            </a:r>
            <a:r>
              <a:rPr lang="uk-UA" sz="3200" dirty="0"/>
              <a:t>однакову </a:t>
            </a:r>
            <a:r>
              <a:rPr lang="uk-UA" sz="3200" dirty="0" smtClean="0"/>
              <a:t>вагу з обох боків.</a:t>
            </a:r>
            <a:endParaRPr lang="uk-UA" sz="320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2" t="11065" r="17550" b="5143"/>
          <a:stretch/>
        </p:blipFill>
        <p:spPr>
          <a:xfrm>
            <a:off x="5036025" y="333953"/>
            <a:ext cx="6346208" cy="5957665"/>
          </a:xfrm>
        </p:spPr>
      </p:pic>
    </p:spTree>
    <p:extLst>
      <p:ext uri="{BB962C8B-B14F-4D97-AF65-F5344CB8AC3E}">
        <p14:creationId xmlns:p14="http://schemas.microsoft.com/office/powerpoint/2010/main" val="293817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491319"/>
            <a:ext cx="3336878" cy="6100549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Що можна забрати з обох боків перших терезів, щоб рівновага не порушилася?</a:t>
            </a:r>
          </a:p>
          <a:p>
            <a:endParaRPr lang="uk-UA" sz="3200" dirty="0"/>
          </a:p>
          <a:p>
            <a:r>
              <a:rPr lang="uk-UA" sz="3200" dirty="0" smtClean="0"/>
              <a:t>Отже, груша важить стільки скільки …</a:t>
            </a:r>
            <a:endParaRPr lang="uk-UA" sz="320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2" t="11065" r="17550" b="5143"/>
          <a:stretch/>
        </p:blipFill>
        <p:spPr>
          <a:xfrm>
            <a:off x="5036025" y="333953"/>
            <a:ext cx="6346208" cy="5957665"/>
          </a:xfrm>
        </p:spPr>
      </p:pic>
    </p:spTree>
    <p:extLst>
      <p:ext uri="{BB962C8B-B14F-4D97-AF65-F5344CB8AC3E}">
        <p14:creationId xmlns:p14="http://schemas.microsoft.com/office/powerpoint/2010/main" val="257485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491319"/>
            <a:ext cx="3336878" cy="6100549"/>
          </a:xfrm>
        </p:spPr>
        <p:txBody>
          <a:bodyPr>
            <a:normAutofit/>
          </a:bodyPr>
          <a:lstStyle/>
          <a:p>
            <a:r>
              <a:rPr lang="" sz="3200" dirty="0" smtClean="0"/>
              <a:t>Розглянь друг</a:t>
            </a:r>
            <a:r>
              <a:rPr lang="uk-UA" sz="3200" dirty="0" smtClean="0"/>
              <a:t>і</a:t>
            </a:r>
            <a:r>
              <a:rPr lang="" sz="3200" dirty="0" smtClean="0"/>
              <a:t> терези.</a:t>
            </a:r>
          </a:p>
          <a:p>
            <a:r>
              <a:rPr lang="uk-UA" sz="3200" dirty="0"/>
              <a:t>Що можна забрати з обох боків </a:t>
            </a:r>
            <a:r>
              <a:rPr lang="uk-UA" sz="3200" dirty="0" smtClean="0"/>
              <a:t>терезів</a:t>
            </a:r>
            <a:r>
              <a:rPr lang="uk-UA" sz="3200" dirty="0"/>
              <a:t>, </a:t>
            </a:r>
            <a:r>
              <a:rPr lang="uk-UA" sz="3200" dirty="0" smtClean="0"/>
              <a:t>щоб </a:t>
            </a:r>
            <a:r>
              <a:rPr lang="uk-UA" sz="3200" dirty="0"/>
              <a:t>рівновага не </a:t>
            </a:r>
            <a:r>
              <a:rPr lang="uk-UA" sz="3200" dirty="0" smtClean="0"/>
              <a:t>порушилася</a:t>
            </a:r>
            <a:r>
              <a:rPr lang="uk-UA" sz="3200" dirty="0"/>
              <a:t>?</a:t>
            </a:r>
          </a:p>
          <a:p>
            <a:r>
              <a:rPr lang="uk-UA" sz="3200" dirty="0" smtClean="0"/>
              <a:t>Отже, груша важить , як апельсин, лимон і  цибуля, </a:t>
            </a:r>
          </a:p>
          <a:p>
            <a:r>
              <a:rPr lang="uk-UA" sz="3200" dirty="0" smtClean="0"/>
              <a:t>АБО як …</a:t>
            </a:r>
            <a:endParaRPr lang="uk-UA" sz="320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2" t="11065" r="17550" b="5143"/>
          <a:stretch/>
        </p:blipFill>
        <p:spPr>
          <a:xfrm>
            <a:off x="5036025" y="333953"/>
            <a:ext cx="6346208" cy="5957665"/>
          </a:xfrm>
        </p:spPr>
      </p:pic>
      <p:sp>
        <p:nvSpPr>
          <p:cNvPr id="2" name="Овал 1"/>
          <p:cNvSpPr/>
          <p:nvPr/>
        </p:nvSpPr>
        <p:spPr>
          <a:xfrm>
            <a:off x="5036025" y="333953"/>
            <a:ext cx="1201002" cy="10854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347" y="333953"/>
            <a:ext cx="1219306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88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491319"/>
            <a:ext cx="3336878" cy="6100549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Груша важить, як 2 апельсина, або як 1 апельсин, лимон і цибуля</a:t>
            </a:r>
            <a:r>
              <a:rPr lang="" sz="3200" dirty="0" smtClean="0"/>
              <a:t>.</a:t>
            </a:r>
          </a:p>
          <a:p>
            <a:r>
              <a:rPr lang="uk-UA" sz="3200" dirty="0" smtClean="0"/>
              <a:t>Чим можна замінити 1 апельсин?</a:t>
            </a:r>
          </a:p>
          <a:p>
            <a:endParaRPr lang="uk-UA" sz="3200" dirty="0"/>
          </a:p>
          <a:p>
            <a:r>
              <a:rPr lang="uk-UA" sz="3200" dirty="0" smtClean="0"/>
              <a:t>Що ж має бути на третіх терезах? </a:t>
            </a:r>
            <a:endParaRPr lang="uk-UA" sz="320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2" t="11065" r="17550" b="5143"/>
          <a:stretch/>
        </p:blipFill>
        <p:spPr>
          <a:xfrm>
            <a:off x="5036025" y="333953"/>
            <a:ext cx="6346208" cy="5957665"/>
          </a:xfrm>
        </p:spPr>
      </p:pic>
      <p:sp>
        <p:nvSpPr>
          <p:cNvPr id="2" name="Овал 1"/>
          <p:cNvSpPr/>
          <p:nvPr/>
        </p:nvSpPr>
        <p:spPr>
          <a:xfrm>
            <a:off x="5036025" y="333953"/>
            <a:ext cx="1201002" cy="10854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347" y="333953"/>
            <a:ext cx="1219306" cy="1103472"/>
          </a:xfrm>
          <a:prstGeom prst="rect">
            <a:avLst/>
          </a:prstGeom>
        </p:spPr>
      </p:pic>
      <p:sp>
        <p:nvSpPr>
          <p:cNvPr id="5" name="Овал 4"/>
          <p:cNvSpPr/>
          <p:nvPr/>
        </p:nvSpPr>
        <p:spPr>
          <a:xfrm>
            <a:off x="5445457" y="2265528"/>
            <a:ext cx="791570" cy="7096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347" y="2265528"/>
            <a:ext cx="810838" cy="725487"/>
          </a:xfrm>
          <a:prstGeom prst="rect">
            <a:avLst/>
          </a:prstGeom>
        </p:spPr>
      </p:pic>
      <p:cxnSp>
        <p:nvCxnSpPr>
          <p:cNvPr id="9" name="Прямая со стрелкой 8"/>
          <p:cNvCxnSpPr/>
          <p:nvPr/>
        </p:nvCxnSpPr>
        <p:spPr>
          <a:xfrm>
            <a:off x="9766084" y="1228299"/>
            <a:ext cx="33009" cy="139997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9197281" y="1228299"/>
            <a:ext cx="33009" cy="139997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51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491319"/>
            <a:ext cx="3336878" cy="6100549"/>
          </a:xfrm>
        </p:spPr>
        <p:txBody>
          <a:bodyPr>
            <a:normAutofit lnSpcReduction="10000"/>
          </a:bodyPr>
          <a:lstStyle/>
          <a:p>
            <a:r>
              <a:rPr lang="uk-UA" sz="4000" dirty="0" smtClean="0"/>
              <a:t>2 апельсина =</a:t>
            </a:r>
          </a:p>
          <a:p>
            <a:r>
              <a:rPr lang="uk-UA" sz="4000" dirty="0" smtClean="0"/>
              <a:t>2 лимони і </a:t>
            </a:r>
          </a:p>
          <a:p>
            <a:r>
              <a:rPr lang="uk-UA" sz="4000" dirty="0" smtClean="0"/>
              <a:t>2 цибулі =</a:t>
            </a:r>
          </a:p>
          <a:p>
            <a:r>
              <a:rPr lang="uk-UA" sz="4000" dirty="0" smtClean="0"/>
              <a:t>1 груша</a:t>
            </a:r>
          </a:p>
          <a:p>
            <a:endParaRPr lang="uk-UA" sz="4000" dirty="0"/>
          </a:p>
          <a:p>
            <a:endParaRPr lang="uk-UA" sz="4000" dirty="0" smtClean="0"/>
          </a:p>
          <a:p>
            <a:r>
              <a:rPr lang="uk-UA" sz="4000" dirty="0" smtClean="0"/>
              <a:t>Розв’язання записувати не треба!</a:t>
            </a:r>
          </a:p>
          <a:p>
            <a:endParaRPr lang="" sz="3200" dirty="0" smtClean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2" t="11065" r="17550" b="5143"/>
          <a:stretch/>
        </p:blipFill>
        <p:spPr>
          <a:xfrm>
            <a:off x="5036025" y="333953"/>
            <a:ext cx="6346208" cy="5957665"/>
          </a:xfrm>
        </p:spPr>
      </p:pic>
      <p:sp>
        <p:nvSpPr>
          <p:cNvPr id="2" name="Овал 1"/>
          <p:cNvSpPr/>
          <p:nvPr/>
        </p:nvSpPr>
        <p:spPr>
          <a:xfrm>
            <a:off x="5036025" y="333953"/>
            <a:ext cx="1201002" cy="10854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347" y="333953"/>
            <a:ext cx="1219306" cy="1103472"/>
          </a:xfrm>
          <a:prstGeom prst="rect">
            <a:avLst/>
          </a:prstGeom>
        </p:spPr>
      </p:pic>
      <p:sp>
        <p:nvSpPr>
          <p:cNvPr id="5" name="Овал 4"/>
          <p:cNvSpPr/>
          <p:nvPr/>
        </p:nvSpPr>
        <p:spPr>
          <a:xfrm>
            <a:off x="5445457" y="2265528"/>
            <a:ext cx="791570" cy="7096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347" y="2265528"/>
            <a:ext cx="810838" cy="725487"/>
          </a:xfrm>
          <a:prstGeom prst="rect">
            <a:avLst/>
          </a:prstGeom>
        </p:spPr>
      </p:pic>
      <p:cxnSp>
        <p:nvCxnSpPr>
          <p:cNvPr id="9" name="Прямая со стрелкой 8"/>
          <p:cNvCxnSpPr/>
          <p:nvPr/>
        </p:nvCxnSpPr>
        <p:spPr>
          <a:xfrm>
            <a:off x="9766084" y="1228299"/>
            <a:ext cx="33009" cy="139997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9197281" y="1228299"/>
            <a:ext cx="33009" cy="139997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87" t="87061" r="64034" b="7426"/>
          <a:stretch/>
        </p:blipFill>
        <p:spPr>
          <a:xfrm>
            <a:off x="9230290" y="3671248"/>
            <a:ext cx="899532" cy="80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06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636</TotalTime>
  <Words>256</Words>
  <Application>Microsoft Office PowerPoint</Application>
  <PresentationFormat>Широкоэкранный</PresentationFormat>
  <Paragraphs>50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Calibri Light</vt:lpstr>
      <vt:lpstr>Courier New</vt:lpstr>
      <vt:lpstr>Ретро</vt:lpstr>
      <vt:lpstr>Математика</vt:lpstr>
      <vt:lpstr>Приготуй                      Вчись</vt:lpstr>
      <vt:lpstr>Крок 1.  Приготуйся працювати у зошиті</vt:lpstr>
      <vt:lpstr>Крок 2.         Розумний вузлик</vt:lpstr>
      <vt:lpstr>Презентация PowerPoint</vt:lpstr>
      <vt:lpstr>Презентация PowerPoint</vt:lpstr>
      <vt:lpstr>Презентация PowerPoint</vt:lpstr>
      <vt:lpstr>Презентация PowerPoint</vt:lpstr>
      <vt:lpstr>Стоп урок! </vt:lpstr>
      <vt:lpstr>Крок 3.      Графічний диктант.</vt:lpstr>
      <vt:lpstr>         Графічний диктант. Перевірка</vt:lpstr>
      <vt:lpstr>Крок 4.      Працюємо з підручником.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68</cp:revision>
  <dcterms:created xsi:type="dcterms:W3CDTF">2020-03-23T06:40:25Z</dcterms:created>
  <dcterms:modified xsi:type="dcterms:W3CDTF">2020-04-24T06:49:14Z</dcterms:modified>
</cp:coreProperties>
</file>