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91" r:id="rId2"/>
    <p:sldId id="265" r:id="rId3"/>
    <p:sldId id="297" r:id="rId4"/>
    <p:sldId id="281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304" r:id="rId13"/>
    <p:sldId id="307" r:id="rId14"/>
    <p:sldId id="306" r:id="rId15"/>
    <p:sldId id="271" r:id="rId16"/>
    <p:sldId id="280" r:id="rId17"/>
    <p:sldId id="274" r:id="rId18"/>
    <p:sldId id="292" r:id="rId19"/>
    <p:sldId id="290" r:id="rId20"/>
    <p:sldId id="296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0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0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1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0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9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5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9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65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7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9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uk-UA" dirty="0" smtClean="0"/>
              <a:t>І </a:t>
            </a:r>
            <a:r>
              <a:rPr lang="uk-UA" dirty="0"/>
              <a:t>тиждень</a:t>
            </a:r>
            <a:br>
              <a:rPr lang="uk-UA" dirty="0"/>
            </a:br>
            <a:r>
              <a:rPr lang="uk-UA" dirty="0"/>
              <a:t>Урок </a:t>
            </a:r>
            <a:r>
              <a:rPr lang="uk-UA"/>
              <a:t>№ </a:t>
            </a:r>
            <a:r>
              <a:rPr lang="uk-UA" smtClean="0"/>
              <a:t>2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400" dirty="0" smtClean="0"/>
              <a:t>Ганс Крістіан</a:t>
            </a:r>
          </a:p>
          <a:p>
            <a:r>
              <a:rPr lang="uk-UA" sz="4400" dirty="0" smtClean="0"/>
              <a:t>Андерсен</a:t>
            </a:r>
            <a:endParaRPr lang="uk-UA" sz="4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0527" y="594359"/>
            <a:ext cx="4403028" cy="58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280" y="2099256"/>
            <a:ext cx="4573672" cy="333388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099255"/>
            <a:ext cx="4937760" cy="3769839"/>
          </a:xfrm>
        </p:spPr>
        <p:txBody>
          <a:bodyPr>
            <a:normAutofit/>
          </a:bodyPr>
          <a:lstStyle/>
          <a:p>
            <a:r>
              <a:rPr lang="" sz="3200" dirty="0" smtClean="0"/>
              <a:t>Н</a:t>
            </a:r>
            <a:r>
              <a:rPr lang="uk-UA" sz="3200" dirty="0" smtClean="0"/>
              <a:t>і</a:t>
            </a:r>
            <a:r>
              <a:rPr lang="" sz="3200" dirty="0" smtClean="0"/>
              <a:t>мецький письменник </a:t>
            </a:r>
            <a:r>
              <a:rPr lang="uk-UA" sz="3200" dirty="0" smtClean="0"/>
              <a:t>Джеймс </a:t>
            </a:r>
            <a:r>
              <a:rPr lang="uk-UA" sz="3200" dirty="0" err="1" smtClean="0"/>
              <a:t>Крюс</a:t>
            </a:r>
            <a:r>
              <a:rPr lang="" sz="3200" dirty="0" smtClean="0"/>
              <a:t> отримав</a:t>
            </a:r>
            <a:r>
              <a:rPr lang="uk-UA" sz="3200" dirty="0" smtClean="0"/>
              <a:t> нагороду разом із хлопчиськом Тімом Талером, який мріяв повернути свій проданий сміх.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801584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4400" dirty="0"/>
              <a:t>До речі, українські автори теж мають чим </a:t>
            </a:r>
            <a:r>
              <a:rPr lang="uk-UA" sz="4400" dirty="0" smtClean="0"/>
              <a:t>похвалитися. Адже </a:t>
            </a:r>
            <a:r>
              <a:rPr lang="uk-UA" sz="4400" dirty="0"/>
              <a:t>серед численних </a:t>
            </a:r>
            <a:r>
              <a:rPr lang="uk-UA" sz="4400" dirty="0" smtClean="0"/>
              <a:t>лауреатів внесених </a:t>
            </a:r>
            <a:r>
              <a:rPr lang="uk-UA" sz="4400" dirty="0"/>
              <a:t>до Почесного списку Андерсена, є й два наші співвітчизники. </a:t>
            </a:r>
          </a:p>
        </p:txBody>
      </p:sp>
    </p:spTree>
    <p:extLst>
      <p:ext uri="{BB962C8B-B14F-4D97-AF65-F5344CB8AC3E}">
        <p14:creationId xmlns:p14="http://schemas.microsoft.com/office/powerpoint/2010/main" val="3543616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920" y="286603"/>
            <a:ext cx="9339759" cy="1450757"/>
          </a:xfrm>
        </p:spPr>
        <p:txBody>
          <a:bodyPr/>
          <a:lstStyle/>
          <a:p>
            <a:r>
              <a:rPr lang="uk-UA" sz="5400" b="1" dirty="0"/>
              <a:t>Богдан Чалий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3200" dirty="0" smtClean="0"/>
              <a:t>став першим українським переможцем. Усіх підкорили фантастичні </a:t>
            </a:r>
            <a:r>
              <a:rPr lang="uk-UA" sz="3200" dirty="0"/>
              <a:t>пригоди </a:t>
            </a:r>
            <a:r>
              <a:rPr lang="uk-UA" sz="3200" dirty="0" smtClean="0"/>
              <a:t>його </a:t>
            </a:r>
            <a:r>
              <a:rPr lang="uk-UA" sz="3200" dirty="0"/>
              <a:t>чарівного </a:t>
            </a:r>
            <a:r>
              <a:rPr lang="uk-UA" sz="3200" dirty="0" err="1"/>
              <a:t>Барвінка</a:t>
            </a:r>
            <a:r>
              <a:rPr lang="uk-UA" sz="3200" dirty="0"/>
              <a:t> з поеми-казки «Барвінок і Весна».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4109" y="1962084"/>
            <a:ext cx="2607446" cy="40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0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55" y="335454"/>
            <a:ext cx="4762500" cy="5800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40" y="335454"/>
            <a:ext cx="4739192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Всеволод Нестайко</a:t>
            </a:r>
            <a:endParaRPr lang="uk-UA" sz="54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uk-UA" sz="3200" dirty="0" smtClean="0"/>
              <a:t>був другим українцем</a:t>
            </a:r>
            <a:r>
              <a:rPr lang="uk-UA" sz="3200" dirty="0"/>
              <a:t>, який потрапив до заповітного списку 1979 </a:t>
            </a:r>
            <a:r>
              <a:rPr lang="uk-UA" sz="3200" dirty="0" smtClean="0"/>
              <a:t>року</a:t>
            </a:r>
            <a:r>
              <a:rPr lang="uk-UA" sz="3200" dirty="0"/>
              <a:t>. Й</a:t>
            </a:r>
            <a:r>
              <a:rPr lang="uk-UA" sz="3200" dirty="0" smtClean="0"/>
              <a:t>ого </a:t>
            </a:r>
            <a:r>
              <a:rPr lang="uk-UA" sz="3200" dirty="0"/>
              <a:t>пригодницький роман «Тореадори з </a:t>
            </a:r>
            <a:r>
              <a:rPr lang="uk-UA" sz="3200" dirty="0" err="1"/>
              <a:t>Васюківки</a:t>
            </a:r>
            <a:r>
              <a:rPr lang="uk-UA" sz="3200" dirty="0" smtClean="0"/>
              <a:t>» перекладено більше, ніж 20 мовами. </a:t>
            </a:r>
            <a:endParaRPr lang="uk-UA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314278"/>
            <a:ext cx="4938712" cy="308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/>
              <a:t>Стоп  урок!</a:t>
            </a:r>
            <a:endParaRPr lang="uk-UA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77465"/>
            <a:ext cx="4298968" cy="367830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Попий води.</a:t>
            </a:r>
          </a:p>
          <a:p>
            <a:r>
              <a:rPr lang="uk-UA" sz="4000" dirty="0" smtClean="0"/>
              <a:t>Зроби розминку.</a:t>
            </a:r>
            <a:endParaRPr lang="uk-UA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/>
        </p:blipFill>
        <p:spPr>
          <a:xfrm>
            <a:off x="5868270" y="1948677"/>
            <a:ext cx="5287410" cy="389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2.  </a:t>
            </a:r>
            <a:r>
              <a:rPr lang="" sz="5400" b="1" dirty="0" smtClean="0"/>
              <a:t>       </a:t>
            </a:r>
            <a:r>
              <a:rPr lang="" b="1" dirty="0" smtClean="0"/>
              <a:t>Розчитування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021982"/>
            <a:ext cx="10223250" cy="4378817"/>
          </a:xfrm>
        </p:spPr>
        <p:txBody>
          <a:bodyPr numCol="2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 принц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із спр</a:t>
            </a:r>
            <a:r>
              <a:rPr lang="uk-UA" sz="3200" b="1" dirty="0" smtClean="0"/>
              <a:t>а</a:t>
            </a:r>
            <a:r>
              <a:rPr lang="uk-UA" sz="3200" dirty="0" smtClean="0"/>
              <a:t>вжньою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заж</a:t>
            </a:r>
            <a:r>
              <a:rPr lang="uk-UA" sz="3200" b="1" dirty="0" smtClean="0"/>
              <a:t>у</a:t>
            </a:r>
            <a:r>
              <a:rPr lang="uk-UA" sz="3200" dirty="0" smtClean="0"/>
              <a:t>рений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нег</a:t>
            </a:r>
            <a:r>
              <a:rPr lang="uk-UA" sz="3200" b="1" dirty="0" smtClean="0"/>
              <a:t>о</a:t>
            </a:r>
            <a:r>
              <a:rPr lang="uk-UA" sz="3200" dirty="0" smtClean="0"/>
              <a:t>да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бл</a:t>
            </a:r>
            <a:r>
              <a:rPr lang="uk-UA" sz="3200" b="1" dirty="0" smtClean="0"/>
              <a:t>и</a:t>
            </a:r>
            <a:r>
              <a:rPr lang="uk-UA" sz="3200" dirty="0" smtClean="0"/>
              <a:t>скавка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перек</a:t>
            </a:r>
            <a:r>
              <a:rPr lang="uk-UA" sz="3200" b="1" dirty="0" smtClean="0"/>
              <a:t>о</a:t>
            </a:r>
            <a:r>
              <a:rPr lang="uk-UA" sz="3200" dirty="0" smtClean="0"/>
              <a:t>нувала</a:t>
            </a:r>
            <a:endParaRPr lang="" sz="3200" dirty="0" smtClean="0"/>
          </a:p>
          <a:p>
            <a:pPr marL="0" indent="0">
              <a:buNone/>
            </a:pPr>
            <a:endParaRPr lang="uk-UA" sz="3200" dirty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ціл</a:t>
            </a:r>
            <a:r>
              <a:rPr lang="uk-UA" sz="3200" b="1" dirty="0" smtClean="0"/>
              <a:t>і</a:t>
            </a:r>
            <a:r>
              <a:rPr lang="uk-UA" sz="3200" dirty="0" smtClean="0"/>
              <a:t>сіньку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горош</a:t>
            </a:r>
            <a:r>
              <a:rPr lang="uk-UA" sz="3200" b="1" dirty="0" smtClean="0"/>
              <a:t>и</a:t>
            </a:r>
            <a:r>
              <a:rPr lang="uk-UA" sz="3200" dirty="0" smtClean="0"/>
              <a:t>ну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дв</a:t>
            </a:r>
            <a:r>
              <a:rPr lang="uk-UA" sz="3200" b="1" dirty="0" smtClean="0"/>
              <a:t>а</a:t>
            </a:r>
            <a:r>
              <a:rPr lang="uk-UA" sz="3200" dirty="0" smtClean="0"/>
              <a:t>дцять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3200" dirty="0" smtClean="0"/>
              <a:t> у синц</a:t>
            </a:r>
            <a:r>
              <a:rPr lang="uk-UA" sz="3200" b="1" dirty="0" smtClean="0"/>
              <a:t>я</a:t>
            </a:r>
            <a:r>
              <a:rPr lang="uk-UA" sz="3200" dirty="0" smtClean="0"/>
              <a:t>х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до муз</a:t>
            </a:r>
            <a:r>
              <a:rPr lang="uk-UA" sz="3200" b="1" dirty="0" smtClean="0"/>
              <a:t>е</a:t>
            </a:r>
            <a:r>
              <a:rPr lang="uk-UA" sz="3200" dirty="0" smtClean="0"/>
              <a:t>ю</a:t>
            </a:r>
            <a:endParaRPr lang="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" sz="3200" dirty="0" smtClean="0"/>
              <a:t> </a:t>
            </a:r>
            <a:r>
              <a:rPr lang="uk-UA" sz="3200" dirty="0" smtClean="0"/>
              <a:t>наспр</a:t>
            </a:r>
            <a:r>
              <a:rPr lang="uk-UA" sz="3200" b="1" dirty="0" smtClean="0"/>
              <a:t>а</a:t>
            </a:r>
            <a:r>
              <a:rPr lang="uk-UA" sz="3200" dirty="0" smtClean="0"/>
              <a:t>вді</a:t>
            </a:r>
          </a:p>
        </p:txBody>
      </p:sp>
    </p:spTree>
    <p:extLst>
      <p:ext uri="{BB962C8B-B14F-4D97-AF65-F5344CB8AC3E}">
        <p14:creationId xmlns:p14="http://schemas.microsoft.com/office/powerpoint/2010/main" val="8752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3.  </a:t>
            </a:r>
            <a:r>
              <a:rPr lang="" sz="5400" b="1" dirty="0" smtClean="0"/>
              <a:t>       </a:t>
            </a:r>
            <a:r>
              <a:rPr lang="" b="1" dirty="0" smtClean="0"/>
              <a:t>Тлумач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408349"/>
            <a:ext cx="10223250" cy="3103810"/>
          </a:xfrm>
        </p:spPr>
        <p:txBody>
          <a:bodyPr numCol="1"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uk-UA" sz="4000" dirty="0" smtClean="0"/>
              <a:t> Дощ лив як і відра! – так говорять про дуже сильну зливу.</a:t>
            </a:r>
            <a:endParaRPr lang="" sz="4000" dirty="0" smtClean="0"/>
          </a:p>
          <a:p>
            <a:pPr marL="0" indent="0">
              <a:buNone/>
            </a:pPr>
            <a:endParaRPr lang="" sz="3200" dirty="0" smtClean="0"/>
          </a:p>
        </p:txBody>
      </p:sp>
    </p:spTree>
    <p:extLst>
      <p:ext uri="{BB962C8B-B14F-4D97-AF65-F5344CB8AC3E}">
        <p14:creationId xmlns:p14="http://schemas.microsoft.com/office/powerpoint/2010/main" val="263341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4.  </a:t>
            </a:r>
            <a:r>
              <a:rPr lang="" sz="5400" b="1" dirty="0" smtClean="0"/>
              <a:t>       </a:t>
            </a:r>
            <a:r>
              <a:rPr lang="uk-UA" sz="5400" b="1" dirty="0" smtClean="0"/>
              <a:t>   </a:t>
            </a:r>
            <a:r>
              <a:rPr lang="uk-UA" b="1" dirty="0" smtClean="0"/>
              <a:t>Читання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23250" cy="1103528"/>
          </a:xfrm>
        </p:spPr>
        <p:txBody>
          <a:bodyPr numCol="1">
            <a:normAutofit fontScale="55000" lnSpcReduction="20000"/>
          </a:bodyPr>
          <a:lstStyle/>
          <a:p>
            <a:pPr algn="ctr"/>
            <a:r>
              <a:rPr lang="uk-UA" sz="5800" dirty="0" smtClean="0"/>
              <a:t> Прочитай казку </a:t>
            </a:r>
            <a:r>
              <a:rPr lang="ru-RU" sz="5800" dirty="0" err="1" smtClean="0"/>
              <a:t>Г.К.Андерсена</a:t>
            </a:r>
            <a:r>
              <a:rPr lang="ru-RU" sz="5800" dirty="0" smtClean="0"/>
              <a:t> «</a:t>
            </a:r>
            <a:r>
              <a:rPr lang="ru-RU" sz="5800" b="1" dirty="0" err="1" smtClean="0"/>
              <a:t>Принцеса</a:t>
            </a:r>
            <a:r>
              <a:rPr lang="ru-RU" sz="5800" b="1" dirty="0" smtClean="0"/>
              <a:t> на </a:t>
            </a:r>
            <a:r>
              <a:rPr lang="ru-RU" sz="5800" b="1" dirty="0" err="1" smtClean="0"/>
              <a:t>горошині</a:t>
            </a:r>
            <a:r>
              <a:rPr lang="ru-RU" sz="5800" b="1" dirty="0" smtClean="0"/>
              <a:t>»</a:t>
            </a:r>
          </a:p>
          <a:p>
            <a:pPr algn="ctr"/>
            <a:r>
              <a:rPr lang="ru-RU" sz="5800" b="1" dirty="0" err="1" smtClean="0"/>
              <a:t>стор</a:t>
            </a:r>
            <a:r>
              <a:rPr lang="ru-RU" sz="5800" b="1" dirty="0" smtClean="0"/>
              <a:t>. 131-132</a:t>
            </a:r>
            <a:endParaRPr lang="uk-UA" sz="5800" b="1" dirty="0"/>
          </a:p>
          <a:p>
            <a:pPr marL="0" indent="0" algn="ctr">
              <a:buNone/>
            </a:pPr>
            <a:endParaRPr lang="" sz="3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781" y="2800039"/>
            <a:ext cx="5424956" cy="34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/>
              <a:t>Крок 5.  </a:t>
            </a:r>
            <a:r>
              <a:rPr lang="" sz="5400" b="1" dirty="0" smtClean="0"/>
              <a:t>       </a:t>
            </a:r>
            <a:r>
              <a:rPr lang="uk-UA" b="1" dirty="0" smtClean="0"/>
              <a:t>Завдання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150772"/>
            <a:ext cx="10223250" cy="3219718"/>
          </a:xfrm>
        </p:spPr>
        <p:txBody>
          <a:bodyPr numCol="1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uk-UA" sz="4000" dirty="0" smtClean="0"/>
              <a:t> Прочитай казку ще раз.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uk-UA" sz="4000" dirty="0" smtClean="0"/>
              <a:t> Виконай завдання 1-5 на стор.133</a:t>
            </a:r>
            <a:endParaRPr lang="en-US" sz="40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dirty="0"/>
              <a:t> </a:t>
            </a:r>
            <a:r>
              <a:rPr lang="uk-UA" sz="4000" dirty="0" smtClean="0"/>
              <a:t>Склади і запиши три запитання за змістом казки.</a:t>
            </a:r>
            <a:endParaRPr lang="" sz="4000" dirty="0" smtClean="0"/>
          </a:p>
        </p:txBody>
      </p:sp>
      <p:sp>
        <p:nvSpPr>
          <p:cNvPr id="4" name="Выгнутая вверх стрелка 3"/>
          <p:cNvSpPr/>
          <p:nvPr/>
        </p:nvSpPr>
        <p:spPr>
          <a:xfrm>
            <a:off x="8255358" y="5460642"/>
            <a:ext cx="1828800" cy="69545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/>
              <a:t>ПРИГОТУЙ                   ВЧИСЬ</a:t>
            </a:r>
            <a:endParaRPr lang="uk-UA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79" y="2228003"/>
            <a:ext cx="4906303" cy="2279603"/>
          </a:xfrm>
        </p:spPr>
        <p:txBody>
          <a:bodyPr>
            <a:normAutofit fontScale="85000" lnSpcReduction="20000"/>
          </a:bodyPr>
          <a:lstStyle/>
          <a:p>
            <a:r>
              <a:rPr lang="uk-UA" sz="4000" dirty="0" smtClean="0"/>
              <a:t>Підручник з української мови</a:t>
            </a:r>
          </a:p>
          <a:p>
            <a:r>
              <a:rPr lang="uk-UA" sz="4000" dirty="0" smtClean="0"/>
              <a:t>Аркуш або зошит для письма</a:t>
            </a:r>
          </a:p>
          <a:p>
            <a:r>
              <a:rPr lang="uk-UA" sz="4000" dirty="0" smtClean="0"/>
              <a:t>Ручку, олівець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228003"/>
            <a:ext cx="4937760" cy="3641092"/>
          </a:xfrm>
        </p:spPr>
        <p:txBody>
          <a:bodyPr>
            <a:normAutofit fontScale="85000" lnSpcReduction="20000"/>
          </a:bodyPr>
          <a:lstStyle/>
          <a:p>
            <a:r>
              <a:rPr lang="uk-UA" sz="4000" dirty="0" smtClean="0"/>
              <a:t>Уважно читати</a:t>
            </a:r>
          </a:p>
          <a:p>
            <a:r>
              <a:rPr lang="uk-UA" sz="4000" dirty="0" smtClean="0"/>
              <a:t>Відповідати на запитання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3126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b="1" dirty="0" smtClean="0"/>
              <a:t>Запитання</a:t>
            </a:r>
            <a:endParaRPr lang="uk-UA" sz="5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875" y="1846263"/>
            <a:ext cx="9511835" cy="42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937285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Урок закінчено!</a:t>
            </a:r>
            <a:endParaRPr lang="uk-UA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 smtClean="0"/>
              <a:t>Дякую за роботу!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41064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82580"/>
            <a:ext cx="10058400" cy="1300766"/>
          </a:xfrm>
        </p:spPr>
        <p:txBody>
          <a:bodyPr>
            <a:normAutofit fontScale="90000"/>
          </a:bodyPr>
          <a:lstStyle/>
          <a:p>
            <a:r>
              <a:rPr lang="uk-UA" sz="6000" b="1" dirty="0"/>
              <a:t>Ганс </a:t>
            </a:r>
            <a:r>
              <a:rPr lang="uk-UA" sz="6000" b="1" dirty="0" smtClean="0"/>
              <a:t>Крістіан  Андерсен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145111"/>
            <a:ext cx="4938712" cy="342502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145111"/>
            <a:ext cx="4937760" cy="3723984"/>
          </a:xfrm>
        </p:spPr>
        <p:txBody>
          <a:bodyPr>
            <a:noAutofit/>
          </a:bodyPr>
          <a:lstStyle/>
          <a:p>
            <a:pPr algn="just"/>
            <a:r>
              <a:rPr lang="uk-UA" sz="3400" dirty="0" smtClean="0"/>
              <a:t>Яке свято </a:t>
            </a:r>
            <a:r>
              <a:rPr lang="uk-UA" sz="3400" dirty="0"/>
              <a:t>1 квітня, думаю, </a:t>
            </a:r>
            <a:r>
              <a:rPr lang="uk-UA" sz="3400" dirty="0" smtClean="0"/>
              <a:t>усі </a:t>
            </a:r>
            <a:r>
              <a:rPr lang="uk-UA" sz="3400" dirty="0"/>
              <a:t>обізнані. А от </a:t>
            </a:r>
            <a:r>
              <a:rPr lang="uk-UA" sz="3400" dirty="0" smtClean="0"/>
              <a:t>що особливого 2 квітня?</a:t>
            </a:r>
          </a:p>
          <a:p>
            <a:pPr algn="just"/>
            <a:r>
              <a:rPr lang="uk-UA" sz="3400" dirty="0" smtClean="0"/>
              <a:t>Саме </a:t>
            </a:r>
            <a:r>
              <a:rPr lang="uk-UA" sz="3400" dirty="0"/>
              <a:t>цього дня 1805 року народився Ганс Крістіан Андерсен – великий казкар усіх часів і народів. </a:t>
            </a:r>
          </a:p>
        </p:txBody>
      </p:sp>
    </p:spTree>
    <p:extLst>
      <p:ext uri="{BB962C8B-B14F-4D97-AF65-F5344CB8AC3E}">
        <p14:creationId xmlns:p14="http://schemas.microsoft.com/office/powerpoint/2010/main" val="16837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416" y="299482"/>
            <a:ext cx="10236128" cy="1450757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Крок 1.</a:t>
            </a:r>
            <a:r>
              <a:rPr lang="uk-UA" sz="3600" b="1" dirty="0" smtClean="0"/>
              <a:t>Переглянь відео про життєвий шлях автора </a:t>
            </a:r>
            <a:endParaRPr lang="uk-UA" sz="3600" b="1" dirty="0"/>
          </a:p>
        </p:txBody>
      </p:sp>
      <p:pic>
        <p:nvPicPr>
          <p:cNvPr id="6" name="Андерсен, Ганс Крістіан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26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1450" y="1872020"/>
            <a:ext cx="5850060" cy="4387112"/>
          </a:xfrm>
        </p:spPr>
      </p:pic>
    </p:spTree>
    <p:extLst>
      <p:ext uri="{BB962C8B-B14F-4D97-AF65-F5344CB8AC3E}">
        <p14:creationId xmlns:p14="http://schemas.microsoft.com/office/powerpoint/2010/main" val="66030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2727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Нині ж на 2 квітня припадає святкування Міжнародного дня дитячої </a:t>
            </a:r>
            <a:r>
              <a:rPr lang="uk-UA" dirty="0" smtClean="0"/>
              <a:t>книги.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409" y="2154828"/>
            <a:ext cx="5524828" cy="3535890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918952"/>
            <a:ext cx="4937760" cy="42886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3200" dirty="0" smtClean="0"/>
              <a:t>З 1956 </a:t>
            </a:r>
            <a:r>
              <a:rPr lang="uk-UA" sz="3200" dirty="0"/>
              <a:t>року </a:t>
            </a:r>
            <a:r>
              <a:rPr lang="uk-UA" sz="3200" dirty="0" smtClean="0"/>
              <a:t>в цей день відбувається церемонія </a:t>
            </a:r>
            <a:r>
              <a:rPr lang="uk-UA" sz="3200" dirty="0"/>
              <a:t>вручення Міжнародної премії імені Г.К. </a:t>
            </a:r>
            <a:r>
              <a:rPr lang="uk-UA" sz="3200" dirty="0" smtClean="0"/>
              <a:t>Андерсена.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12945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2281" y="1941625"/>
            <a:ext cx="4155796" cy="4155796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uk-UA" sz="3200" dirty="0" smtClean="0"/>
              <a:t>Цю винагороду раз </a:t>
            </a:r>
            <a:r>
              <a:rPr lang="uk-UA" sz="3200" dirty="0"/>
              <a:t>на два роки</a:t>
            </a:r>
            <a:r>
              <a:rPr lang="uk-UA" sz="3200" dirty="0" smtClean="0"/>
              <a:t> </a:t>
            </a:r>
            <a:r>
              <a:rPr lang="uk-UA" sz="3200" dirty="0"/>
              <a:t>присуджують найкращим авторам книг для </a:t>
            </a:r>
            <a:r>
              <a:rPr lang="uk-UA" sz="3200" dirty="0" smtClean="0"/>
              <a:t>дітей. </a:t>
            </a:r>
          </a:p>
          <a:p>
            <a:pPr>
              <a:lnSpc>
                <a:spcPct val="110000"/>
              </a:lnSpc>
            </a:pPr>
            <a:r>
              <a:rPr lang="uk-UA" sz="3200" dirty="0" smtClean="0"/>
              <a:t>Починаючи </a:t>
            </a:r>
            <a:r>
              <a:rPr lang="uk-UA" sz="3200" dirty="0"/>
              <a:t>з 1966 року, премією нагороджується також і найкращий художник-ілюстратор дитячої книги.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6424" y="922405"/>
            <a:ext cx="80906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Золота медаль Андерсена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14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Золоту медаль Андерсена отримали: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0011" y="1938672"/>
            <a:ext cx="3009308" cy="4012411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938671"/>
            <a:ext cx="4937760" cy="3930423"/>
          </a:xfrm>
        </p:spPr>
        <p:txBody>
          <a:bodyPr>
            <a:normAutofit/>
          </a:bodyPr>
          <a:lstStyle/>
          <a:p>
            <a:r>
              <a:rPr lang="uk-UA" sz="3200" dirty="0" err="1"/>
              <a:t>Астрід</a:t>
            </a:r>
            <a:r>
              <a:rPr lang="uk-UA" sz="3200" dirty="0"/>
              <a:t> </a:t>
            </a:r>
            <a:r>
              <a:rPr lang="uk-UA" sz="3200" dirty="0" err="1"/>
              <a:t>Ліндгрен</a:t>
            </a:r>
            <a:r>
              <a:rPr lang="uk-UA" sz="3200" dirty="0"/>
              <a:t>, славнозвісна </a:t>
            </a:r>
            <a:r>
              <a:rPr lang="uk-UA" sz="3200" dirty="0" smtClean="0"/>
              <a:t>авторка </a:t>
            </a:r>
            <a:r>
              <a:rPr lang="uk-UA" sz="3200" dirty="0"/>
              <a:t>милої серцям багатьох </a:t>
            </a:r>
            <a:r>
              <a:rPr lang="uk-UA" sz="3200" dirty="0" err="1"/>
              <a:t>Пеппі</a:t>
            </a:r>
            <a:r>
              <a:rPr lang="uk-UA" sz="3200" dirty="0"/>
              <a:t>, знаної у світі своїми задовгими панчохами. </a:t>
            </a:r>
          </a:p>
        </p:txBody>
      </p:sp>
    </p:spTree>
    <p:extLst>
      <p:ext uri="{BB962C8B-B14F-4D97-AF65-F5344CB8AC3E}">
        <p14:creationId xmlns:p14="http://schemas.microsoft.com/office/powerpoint/2010/main" val="29605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1938671"/>
            <a:ext cx="4937760" cy="3930423"/>
          </a:xfrm>
        </p:spPr>
        <p:txBody>
          <a:bodyPr>
            <a:normAutofit/>
          </a:bodyPr>
          <a:lstStyle/>
          <a:p>
            <a:r>
              <a:rPr lang="uk-UA" sz="3200" dirty="0"/>
              <a:t>Серед наступних іменитих переможців зустрічаємо італійця </a:t>
            </a:r>
            <a:r>
              <a:rPr lang="uk-UA" sz="3200" dirty="0" err="1"/>
              <a:t>Джані</a:t>
            </a:r>
            <a:r>
              <a:rPr lang="uk-UA" sz="3200" dirty="0"/>
              <a:t> </a:t>
            </a:r>
            <a:r>
              <a:rPr lang="uk-UA" sz="3200" dirty="0" err="1"/>
              <a:t>Родарі</a:t>
            </a:r>
            <a:r>
              <a:rPr lang="uk-UA" sz="3200" dirty="0"/>
              <a:t> у товаристві </a:t>
            </a:r>
            <a:r>
              <a:rPr lang="uk-UA" sz="3200" dirty="0" err="1"/>
              <a:t>сльозогінної</a:t>
            </a:r>
            <a:r>
              <a:rPr lang="uk-UA" sz="3200" dirty="0"/>
              <a:t> цибулинки </a:t>
            </a:r>
            <a:r>
              <a:rPr lang="uk-UA" sz="3200" dirty="0" err="1" smtClean="0"/>
              <a:t>Чіпполіно</a:t>
            </a:r>
            <a:r>
              <a:rPr lang="uk-UA" sz="3200" dirty="0" smtClean="0"/>
              <a:t>.</a:t>
            </a:r>
            <a:endParaRPr lang="uk-UA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2028825"/>
            <a:ext cx="4876800" cy="3657600"/>
          </a:xfrm>
        </p:spPr>
      </p:pic>
    </p:spTree>
    <p:extLst>
      <p:ext uri="{BB962C8B-B14F-4D97-AF65-F5344CB8AC3E}">
        <p14:creationId xmlns:p14="http://schemas.microsoft.com/office/powerpoint/2010/main" val="2441940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7920" y="2225339"/>
            <a:ext cx="4937760" cy="364375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Нагороду отримала і фінка </a:t>
            </a:r>
            <a:r>
              <a:rPr lang="uk-UA" sz="3200" dirty="0" err="1"/>
              <a:t>Туве</a:t>
            </a:r>
            <a:r>
              <a:rPr lang="uk-UA" sz="3200" dirty="0"/>
              <a:t> </a:t>
            </a:r>
            <a:r>
              <a:rPr lang="uk-UA" sz="3200" dirty="0" err="1"/>
              <a:t>Янссон</a:t>
            </a:r>
            <a:r>
              <a:rPr lang="uk-UA" sz="3200" dirty="0"/>
              <a:t> зі своїми зовсім нестрашними, натомість дуже добрими </a:t>
            </a:r>
            <a:r>
              <a:rPr lang="uk-UA" sz="3200" dirty="0" smtClean="0"/>
              <a:t>тролями.</a:t>
            </a:r>
            <a:endParaRPr lang="uk-UA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225339"/>
            <a:ext cx="4938712" cy="3264572"/>
          </a:xfrm>
        </p:spPr>
      </p:pic>
    </p:spTree>
    <p:extLst>
      <p:ext uri="{BB962C8B-B14F-4D97-AF65-F5344CB8AC3E}">
        <p14:creationId xmlns:p14="http://schemas.microsoft.com/office/powerpoint/2010/main" val="1731939378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978</TotalTime>
  <Words>385</Words>
  <Application>Microsoft Office PowerPoint</Application>
  <PresentationFormat>Широкоэкранный</PresentationFormat>
  <Paragraphs>57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Calibri Light</vt:lpstr>
      <vt:lpstr>Courier New</vt:lpstr>
      <vt:lpstr>Ретро</vt:lpstr>
      <vt:lpstr>VІ тиждень Урок № 2 </vt:lpstr>
      <vt:lpstr>ПРИГОТУЙ                   ВЧИСЬ</vt:lpstr>
      <vt:lpstr>Ганс Крістіан  Андерсен </vt:lpstr>
      <vt:lpstr>Крок 1.Переглянь відео про життєвий шлях автора </vt:lpstr>
      <vt:lpstr>Нині ж на 2 квітня припадає святкування Міжнародного дня дитячої книги.</vt:lpstr>
      <vt:lpstr>Презентация PowerPoint</vt:lpstr>
      <vt:lpstr>Золоту медаль Андерсена отримали:</vt:lpstr>
      <vt:lpstr>Презентация PowerPoint</vt:lpstr>
      <vt:lpstr>Презентация PowerPoint</vt:lpstr>
      <vt:lpstr>Презентация PowerPoint</vt:lpstr>
      <vt:lpstr>До речі, українські автори теж мають чим похвалитися. Адже серед численних лауреатів внесених до Почесного списку Андерсена, є й два наші співвітчизники. </vt:lpstr>
      <vt:lpstr>Богдан Чалий</vt:lpstr>
      <vt:lpstr>Презентация PowerPoint</vt:lpstr>
      <vt:lpstr>Всеволод Нестайко</vt:lpstr>
      <vt:lpstr>Стоп  урок!</vt:lpstr>
      <vt:lpstr>Крок 2.         Розчитування</vt:lpstr>
      <vt:lpstr>Крок 3.         Тлумач</vt:lpstr>
      <vt:lpstr>Крок 4.            Читання </vt:lpstr>
      <vt:lpstr>Крок 5.         Завдання</vt:lpstr>
      <vt:lpstr>Запитання</vt:lpstr>
      <vt:lpstr>Урок закінчено!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74</cp:revision>
  <dcterms:created xsi:type="dcterms:W3CDTF">2020-04-02T14:11:47Z</dcterms:created>
  <dcterms:modified xsi:type="dcterms:W3CDTF">2020-04-26T08:57:40Z</dcterms:modified>
</cp:coreProperties>
</file>