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70" r:id="rId6"/>
    <p:sldId id="262" r:id="rId7"/>
    <p:sldId id="266" r:id="rId8"/>
    <p:sldId id="267" r:id="rId9"/>
    <p:sldId id="263" r:id="rId10"/>
    <p:sldId id="261" r:id="rId11"/>
    <p:sldId id="271" r:id="rId12"/>
    <p:sldId id="269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75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2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20.04.2020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1"/>
            <a:ext cx="10058400" cy="3499149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br>
              <a:rPr lang="uk-UA" dirty="0" smtClean="0"/>
            </a:br>
            <a:r>
              <a:rPr lang="uk-UA" dirty="0" smtClean="0"/>
              <a:t>Діагностична робота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V</a:t>
            </a:r>
            <a:r>
              <a:rPr lang="uk-UA" dirty="0" smtClean="0"/>
              <a:t> тиждень</a:t>
            </a:r>
          </a:p>
          <a:p>
            <a:pPr algn="ctr"/>
            <a:r>
              <a:rPr lang="uk-UA" dirty="0" smtClean="0"/>
              <a:t>Урок №2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/>
              <a:t>Задача </a:t>
            </a:r>
            <a:r>
              <a:rPr lang="" sz="6000" b="1" dirty="0" smtClean="0"/>
              <a:t>3</a:t>
            </a:r>
            <a:endParaRPr lang="uk-UA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0778" y="1737360"/>
            <a:ext cx="10342274" cy="492274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3500" dirty="0" smtClean="0"/>
              <a:t>Горобець може вивести 24 пташеняти, а соловей на 18 менше. У скільки разів більше пташенят може вивести горобець, ніж соловей?</a:t>
            </a:r>
          </a:p>
          <a:p>
            <a:pPr marL="0" indent="0">
              <a:buNone/>
            </a:pPr>
            <a:r>
              <a:rPr lang="uk-UA" sz="3200" dirty="0" smtClean="0"/>
              <a:t>Горобець - ___ пт.</a:t>
            </a:r>
          </a:p>
          <a:p>
            <a:pPr marL="0" indent="0">
              <a:buNone/>
            </a:pPr>
            <a:r>
              <a:rPr lang="uk-UA" sz="3200" dirty="0" smtClean="0"/>
              <a:t>Соловей - ? пт., на ___   ___</a:t>
            </a:r>
            <a:endParaRPr lang="uk-UA" sz="3200" dirty="0" smtClean="0"/>
          </a:p>
          <a:p>
            <a:r>
              <a:rPr lang="uk-UA" sz="3200" dirty="0" smtClean="0"/>
              <a:t> </a:t>
            </a:r>
            <a:endParaRPr lang="uk-UA" sz="3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 smtClean="0"/>
              <a:t>Уважно </a:t>
            </a:r>
            <a:r>
              <a:rPr lang="uk-UA" sz="3200" dirty="0" smtClean="0"/>
              <a:t>прочитай умову. Що відомо? Що треба знайти?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Доповни </a:t>
            </a:r>
            <a:r>
              <a:rPr lang="uk-UA" sz="3200" dirty="0" smtClean="0"/>
              <a:t>і запиши коротку умову.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Обміркуй і запиши розв’язання.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Перед тим, як писати відповідь, перечитай питання задачі.</a:t>
            </a:r>
            <a:endParaRPr lang="uk-UA" sz="3200" dirty="0"/>
          </a:p>
          <a:p>
            <a:pPr>
              <a:buFont typeface="Arial" panose="020B0604020202020204" pitchFamily="34" charset="0"/>
              <a:buChar char="•"/>
            </a:pPr>
            <a:endParaRPr lang="uk-UA" sz="3200" dirty="0"/>
          </a:p>
        </p:txBody>
      </p:sp>
      <p:cxnSp>
        <p:nvCxnSpPr>
          <p:cNvPr id="36" name="Скругленная соединительная линия 35"/>
          <p:cNvCxnSpPr/>
          <p:nvPr/>
        </p:nvCxnSpPr>
        <p:spPr>
          <a:xfrm>
            <a:off x="5898889" y="2947703"/>
            <a:ext cx="66675" cy="771525"/>
          </a:xfrm>
          <a:prstGeom prst="curvedConnector3">
            <a:avLst>
              <a:gd name="adj1" fmla="val 807144"/>
            </a:avLst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Скругленная соединительная линия 36"/>
          <p:cNvCxnSpPr/>
          <p:nvPr/>
        </p:nvCxnSpPr>
        <p:spPr>
          <a:xfrm flipH="1" flipV="1">
            <a:off x="5344733" y="2901301"/>
            <a:ext cx="28575" cy="923925"/>
          </a:xfrm>
          <a:prstGeom prst="curvedConnector3">
            <a:avLst>
              <a:gd name="adj1" fmla="val -191666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6693103" y="3052353"/>
            <a:ext cx="2008883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000" b="0" cap="none" spc="0" dirty="0" smtClean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 ? раз ___ </a:t>
            </a:r>
            <a:endParaRPr lang="ru-RU" sz="30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0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/>
              <a:t>Завдання </a:t>
            </a:r>
            <a:r>
              <a:rPr lang="" sz="6000" b="1" dirty="0" smtClean="0"/>
              <a:t>4</a:t>
            </a:r>
            <a:r>
              <a:rPr lang="uk-UA" sz="6000" b="1" dirty="0" smtClean="0"/>
              <a:t>* (додаткове)</a:t>
            </a:r>
            <a:endParaRPr lang="uk-UA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0778" y="1737360"/>
            <a:ext cx="10342274" cy="4500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4000" dirty="0" smtClean="0"/>
              <a:t>Накресли 6 відрізків по 2 см так, щоб вертикальних було більше, ніж похилих, але менше ніж горизонтальних.</a:t>
            </a:r>
          </a:p>
          <a:p>
            <a:pPr marL="0" indent="0">
              <a:buNone/>
            </a:pPr>
            <a:r>
              <a:rPr lang="uk-UA" sz="32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9693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Покажи, як вмієш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Окремий аркуш у клітинку</a:t>
            </a:r>
          </a:p>
          <a:p>
            <a:r>
              <a:rPr lang="uk-UA" sz="3200" dirty="0" smtClean="0"/>
              <a:t>Ручку, олівець, лінійку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  <a:endParaRPr lang="en-US" sz="3200" dirty="0" smtClean="0"/>
          </a:p>
          <a:p>
            <a:r>
              <a:rPr lang="uk-UA" sz="3200" dirty="0" smtClean="0"/>
              <a:t>Записувати розв’язання задач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Крок 1.         Прочитай уважно!</a:t>
            </a:r>
            <a:endParaRPr lang="uk-UA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322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3200" dirty="0" smtClean="0"/>
              <a:t>    </a:t>
            </a:r>
            <a:r>
              <a:rPr lang="uk-UA" sz="3600" dirty="0" smtClean="0"/>
              <a:t>Сьогодні ти маєш написати перевірну роботу. ЇЇ мета – дослідити, які знання і вміння тобі вдалося засвоїти, а над чим, можливо, ще треба попрацювати.</a:t>
            </a:r>
          </a:p>
          <a:p>
            <a:pPr marL="0" indent="0" algn="just">
              <a:buNone/>
            </a:pPr>
            <a:r>
              <a:rPr lang="uk-UA" sz="3600" dirty="0"/>
              <a:t> </a:t>
            </a:r>
            <a:r>
              <a:rPr lang="uk-UA" sz="3600" dirty="0" smtClean="0"/>
              <a:t>    Пам’ятай, робота має виконуватися самостійно! Але, якщо ти маєш питання, на яке можна дати відповідь «так» чи «ні»,  спитай у дорослих. </a:t>
            </a:r>
          </a:p>
          <a:p>
            <a:pPr marL="0" indent="0" algn="just">
              <a:buNone/>
            </a:pPr>
            <a:r>
              <a:rPr lang="uk-UA" sz="3600" dirty="0"/>
              <a:t> </a:t>
            </a:r>
            <a:r>
              <a:rPr lang="uk-UA" sz="3600" dirty="0" smtClean="0"/>
              <a:t>   Якщо ти маєш питання «як робити?» – відклади завдання або пропусти</a:t>
            </a:r>
            <a:r>
              <a:rPr lang="" sz="3600" dirty="0" smtClean="0"/>
              <a:t> його</a:t>
            </a:r>
            <a:r>
              <a:rPr lang="uk-UA" sz="3600" dirty="0" smtClean="0"/>
              <a:t>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025" y="265822"/>
            <a:ext cx="10390909" cy="1450757"/>
          </a:xfrm>
        </p:spPr>
        <p:txBody>
          <a:bodyPr>
            <a:normAutofit/>
          </a:bodyPr>
          <a:lstStyle/>
          <a:p>
            <a:r>
              <a:rPr lang="uk-UA" sz="6000" b="1" dirty="0" smtClean="0"/>
              <a:t>Крок 2.  Приготуйся працювати</a:t>
            </a:r>
            <a:endParaRPr lang="uk-UA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4244454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uk-UA" sz="4400" dirty="0" smtClean="0"/>
              <a:t> Звільни робоче місце від зайвих речей.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400" dirty="0"/>
              <a:t> </a:t>
            </a:r>
            <a:r>
              <a:rPr lang="uk-UA" sz="4400" dirty="0" smtClean="0"/>
              <a:t>Зручно розмістися.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400" dirty="0"/>
              <a:t> </a:t>
            </a:r>
            <a:r>
              <a:rPr lang="uk-UA" sz="4400" dirty="0" smtClean="0"/>
              <a:t>Запиши по середині аркуша число.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400" dirty="0"/>
              <a:t> </a:t>
            </a:r>
            <a:r>
              <a:rPr lang="uk-UA" sz="4400" dirty="0" smtClean="0"/>
              <a:t>Уважно читай завдання.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400" dirty="0"/>
              <a:t> </a:t>
            </a:r>
            <a:r>
              <a:rPr lang="uk-UA" sz="4400" dirty="0" smtClean="0"/>
              <a:t>Пам’ятай, що завдання можна виконувати у будь-якому порядку.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400" dirty="0" smtClean="0"/>
              <a:t> Почни відлік </a:t>
            </a:r>
            <a:r>
              <a:rPr lang="uk-UA" sz="4400" dirty="0"/>
              <a:t>часу. Ти маєш 40 </a:t>
            </a:r>
            <a:r>
              <a:rPr lang="uk-UA" sz="4400" dirty="0" smtClean="0"/>
              <a:t>хвилин.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025" y="265822"/>
            <a:ext cx="10390909" cy="1450757"/>
          </a:xfrm>
        </p:spPr>
        <p:txBody>
          <a:bodyPr>
            <a:normAutofit/>
          </a:bodyPr>
          <a:lstStyle/>
          <a:p>
            <a:r>
              <a:rPr lang="uk-UA" sz="6000" b="1" dirty="0" smtClean="0"/>
              <a:t>Крок 3.        Починаємо!</a:t>
            </a:r>
            <a:endParaRPr lang="uk-UA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424445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uk-UA" sz="4400" dirty="0" smtClean="0"/>
              <a:t> Математичний диктант.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4400" dirty="0"/>
              <a:t> </a:t>
            </a:r>
            <a:r>
              <a:rPr lang="uk-UA" sz="4400" dirty="0" smtClean="0"/>
              <a:t>Запиши на початку рядка -  М.</a:t>
            </a:r>
            <a:r>
              <a:rPr lang="" sz="4400" dirty="0" smtClean="0"/>
              <a:t> </a:t>
            </a:r>
            <a:r>
              <a:rPr lang="uk-UA" sz="4400" dirty="0" smtClean="0"/>
              <a:t>д.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4400" dirty="0"/>
              <a:t> </a:t>
            </a:r>
            <a:r>
              <a:rPr lang="uk-UA" sz="4400" dirty="0" smtClean="0"/>
              <a:t>Читай умову, обчислюй усно, відповіді записуй через кому.</a:t>
            </a:r>
            <a:endParaRPr lang="uk-UA" sz="4400" dirty="0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7902054" y="5076967"/>
            <a:ext cx="2456597" cy="111911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32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233" y="567436"/>
            <a:ext cx="10237113" cy="1119116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Математичний диктант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339544" cy="437764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uk-UA" sz="3200" dirty="0" smtClean="0"/>
              <a:t> </a:t>
            </a:r>
            <a:r>
              <a:rPr lang="uk-UA" sz="3600" dirty="0" smtClean="0"/>
              <a:t>Сума чисел 5 і 3,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3600" dirty="0"/>
              <a:t> </a:t>
            </a:r>
            <a:r>
              <a:rPr lang="uk-UA" sz="3600" dirty="0" smtClean="0"/>
              <a:t>добуток чисел 5 і 3,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3600" dirty="0"/>
              <a:t> </a:t>
            </a:r>
            <a:r>
              <a:rPr lang="uk-UA" sz="3600" dirty="0" smtClean="0"/>
              <a:t>різниця чисел 48 і 6,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3600" dirty="0"/>
              <a:t> </a:t>
            </a:r>
            <a:r>
              <a:rPr lang="uk-UA" sz="3600" dirty="0" smtClean="0"/>
              <a:t>частка чисел 48 і 6,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3600" dirty="0"/>
              <a:t> </a:t>
            </a:r>
            <a:r>
              <a:rPr lang="uk-UA" sz="3600" dirty="0" smtClean="0"/>
              <a:t>перший множник 5, другий множник 7, добуток ?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3600" dirty="0"/>
              <a:t> </a:t>
            </a:r>
            <a:r>
              <a:rPr lang="uk-UA" sz="3600" dirty="0" smtClean="0"/>
              <a:t>ділене 27, дільник 3, частка ?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6972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179" y="825689"/>
            <a:ext cx="10058400" cy="996286"/>
          </a:xfrm>
        </p:spPr>
        <p:txBody>
          <a:bodyPr>
            <a:noAutofit/>
          </a:bodyPr>
          <a:lstStyle/>
          <a:p>
            <a:pPr algn="ctr"/>
            <a:r>
              <a:rPr lang="uk-UA" sz="6000" b="1" dirty="0" smtClean="0"/>
              <a:t>Завдання</a:t>
            </a:r>
            <a:r>
              <a:rPr lang="ru-RU" sz="6000" b="1" dirty="0" smtClean="0"/>
              <a:t> </a:t>
            </a:r>
            <a:r>
              <a:rPr lang="" sz="6000" b="1" dirty="0" smtClean="0"/>
              <a:t>1</a:t>
            </a:r>
            <a:endParaRPr lang="uk-UA" sz="60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77179" y="2074459"/>
            <a:ext cx="10298601" cy="3862316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Розглянь вирази. Яких чисел не вистачає, щоб рівності були правильними? Віднови і запиши.</a:t>
            </a:r>
          </a:p>
          <a:p>
            <a:pPr marL="0" indent="0" algn="just">
              <a:buNone/>
            </a:pPr>
            <a:r>
              <a:rPr lang="uk-UA" sz="3600" dirty="0" smtClean="0"/>
              <a:t>? </a:t>
            </a:r>
            <a:r>
              <a:rPr lang="uk-UA" sz="2400" dirty="0" smtClean="0"/>
              <a:t>•</a:t>
            </a:r>
            <a:r>
              <a:rPr lang="uk-UA" sz="3600" dirty="0" smtClean="0"/>
              <a:t> 5 = 25             8 </a:t>
            </a:r>
            <a:r>
              <a:rPr lang="uk-UA" sz="2400" dirty="0" smtClean="0"/>
              <a:t>•</a:t>
            </a:r>
            <a:r>
              <a:rPr lang="uk-UA" sz="3600" dirty="0" smtClean="0"/>
              <a:t> ? = 16</a:t>
            </a:r>
          </a:p>
          <a:p>
            <a:pPr marL="0" indent="0" algn="just">
              <a:buNone/>
            </a:pPr>
            <a:r>
              <a:rPr lang="uk-UA" sz="3600" dirty="0" smtClean="0"/>
              <a:t>? </a:t>
            </a:r>
            <a:r>
              <a:rPr lang="uk-UA" sz="4400" dirty="0" smtClean="0"/>
              <a:t>:</a:t>
            </a:r>
            <a:r>
              <a:rPr lang="uk-UA" sz="3600" dirty="0" smtClean="0"/>
              <a:t> 3 = 7               36 </a:t>
            </a:r>
            <a:r>
              <a:rPr lang="uk-UA" sz="4400" dirty="0" smtClean="0"/>
              <a:t>:</a:t>
            </a:r>
            <a:r>
              <a:rPr lang="uk-UA" sz="3600" dirty="0" smtClean="0"/>
              <a:t> ? = 9</a:t>
            </a:r>
          </a:p>
          <a:p>
            <a:pPr marL="0" indent="0" algn="just">
              <a:buNone/>
            </a:pP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                                             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8623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79" y="764274"/>
            <a:ext cx="10058400" cy="996286"/>
          </a:xfrm>
        </p:spPr>
        <p:txBody>
          <a:bodyPr>
            <a:noAutofit/>
          </a:bodyPr>
          <a:lstStyle/>
          <a:p>
            <a:pPr algn="ctr"/>
            <a:r>
              <a:rPr lang="uk-UA" sz="6000" b="1" dirty="0" smtClean="0"/>
              <a:t>Завдання</a:t>
            </a:r>
            <a:r>
              <a:rPr lang="ru-RU" sz="6000" b="1" dirty="0" smtClean="0"/>
              <a:t> </a:t>
            </a:r>
            <a:r>
              <a:rPr lang="" sz="6000" b="1" dirty="0" smtClean="0"/>
              <a:t>2</a:t>
            </a:r>
            <a:endParaRPr lang="uk-UA" sz="60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97279" y="1856096"/>
            <a:ext cx="10298601" cy="43126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uk-UA" sz="2800" dirty="0" smtClean="0"/>
              <a:t> </a:t>
            </a:r>
            <a:r>
              <a:rPr lang="uk-UA" sz="3200" dirty="0" smtClean="0"/>
              <a:t>Запиши вирази.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Обчисли, відповідь обведи в кружечок.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Порівняй відповіді і впиши потрібний знак.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sz="3200" dirty="0" smtClean="0"/>
              <a:t>Зразок (не писати): 56 : 7 – 7  &lt;  2 • 7 – 10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sz="3600" dirty="0" smtClean="0"/>
              <a:t>42 : 6 + 6 □ 8 </a:t>
            </a:r>
            <a:r>
              <a:rPr lang="uk-UA" sz="2400" dirty="0" smtClean="0"/>
              <a:t>•</a:t>
            </a:r>
            <a:r>
              <a:rPr lang="uk-UA" sz="3600" dirty="0" smtClean="0"/>
              <a:t> 8 – 50                    27 : 3 + 4 □ 5 </a:t>
            </a:r>
            <a:r>
              <a:rPr lang="uk-UA" sz="2400" dirty="0" smtClean="0"/>
              <a:t>•</a:t>
            </a:r>
            <a:r>
              <a:rPr lang="uk-UA" sz="3600" dirty="0" smtClean="0"/>
              <a:t> 6 – 15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sz="3600" dirty="0" smtClean="0"/>
              <a:t>40 : 5 + 6 □ </a:t>
            </a:r>
            <a:r>
              <a:rPr lang="uk-UA" sz="3600" dirty="0"/>
              <a:t>4 </a:t>
            </a:r>
            <a:r>
              <a:rPr lang="uk-UA" sz="2400" dirty="0"/>
              <a:t>•</a:t>
            </a:r>
            <a:r>
              <a:rPr lang="uk-UA" sz="3600" dirty="0" smtClean="0"/>
              <a:t> 7 – 14                    28 : 4 </a:t>
            </a:r>
            <a:r>
              <a:rPr lang="uk-UA" sz="2400" dirty="0" smtClean="0"/>
              <a:t>•</a:t>
            </a:r>
            <a:r>
              <a:rPr lang="uk-UA" sz="3600" dirty="0" smtClean="0"/>
              <a:t> 5 □ 7</a:t>
            </a:r>
            <a:r>
              <a:rPr lang="uk-UA" sz="3600" dirty="0"/>
              <a:t> </a:t>
            </a:r>
            <a:r>
              <a:rPr lang="uk-UA" sz="2400" dirty="0" smtClean="0"/>
              <a:t>•</a:t>
            </a:r>
            <a:r>
              <a:rPr lang="uk-UA" sz="3600" dirty="0" smtClean="0"/>
              <a:t> 8 – 24 </a:t>
            </a:r>
          </a:p>
          <a:p>
            <a:pPr marL="0" indent="0">
              <a:lnSpc>
                <a:spcPct val="100000"/>
              </a:lnSpc>
              <a:buNone/>
            </a:pPr>
            <a:endParaRPr lang="uk-UA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44955" y="3646871"/>
            <a:ext cx="41116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377218" y="3625700"/>
            <a:ext cx="409433" cy="38674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87042" y="3646871"/>
            <a:ext cx="41870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endParaRPr lang="ru-RU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426924" y="3646871"/>
            <a:ext cx="422541" cy="36933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4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995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Зупини відлік часу.</a:t>
            </a:r>
          </a:p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Відпочинь 5 хв.</a:t>
            </a:r>
          </a:p>
          <a:p>
            <a:r>
              <a:rPr lang="uk-UA" sz="3200" dirty="0" smtClean="0"/>
              <a:t>Продовж відлік </a:t>
            </a:r>
            <a:r>
              <a:rPr lang="uk-UA" sz="3200" smtClean="0"/>
              <a:t>часу і роботу</a:t>
            </a:r>
            <a:r>
              <a:rPr lang="uk-UA" sz="3200" dirty="0" smtClean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504</TotalTime>
  <Words>515</Words>
  <Application>Microsoft Office PowerPoint</Application>
  <PresentationFormat>Широкоэкранный</PresentationFormat>
  <Paragraphs>70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Monotype Corsiva</vt:lpstr>
      <vt:lpstr>Wingdings</vt:lpstr>
      <vt:lpstr>Ретро</vt:lpstr>
      <vt:lpstr>Математика Діагностична робота</vt:lpstr>
      <vt:lpstr>Приготуй                      Покажи, як вмієш</vt:lpstr>
      <vt:lpstr>Крок 1.         Прочитай уважно!</vt:lpstr>
      <vt:lpstr>Крок 2.  Приготуйся працювати</vt:lpstr>
      <vt:lpstr>Крок 3.        Починаємо!</vt:lpstr>
      <vt:lpstr>Математичний диктант</vt:lpstr>
      <vt:lpstr>Завдання 1</vt:lpstr>
      <vt:lpstr>Завдання 2</vt:lpstr>
      <vt:lpstr>Стоп урок! </vt:lpstr>
      <vt:lpstr>Задача 3</vt:lpstr>
      <vt:lpstr>Завдання 4* (додаткове)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60</cp:revision>
  <dcterms:created xsi:type="dcterms:W3CDTF">2020-03-23T06:40:25Z</dcterms:created>
  <dcterms:modified xsi:type="dcterms:W3CDTF">2020-04-20T09:33:36Z</dcterms:modified>
</cp:coreProperties>
</file>