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2" r:id="rId1"/>
  </p:sldMasterIdLst>
  <p:sldIdLst>
    <p:sldId id="256" r:id="rId2"/>
    <p:sldId id="265" r:id="rId3"/>
    <p:sldId id="257" r:id="rId4"/>
    <p:sldId id="266" r:id="rId5"/>
    <p:sldId id="272" r:id="rId6"/>
    <p:sldId id="274" r:id="rId7"/>
    <p:sldId id="271" r:id="rId8"/>
    <p:sldId id="269" r:id="rId9"/>
    <p:sldId id="275" r:id="rId10"/>
    <p:sldId id="276" r:id="rId11"/>
    <p:sldId id="280" r:id="rId12"/>
    <p:sldId id="282" r:id="rId13"/>
    <p:sldId id="277" r:id="rId14"/>
    <p:sldId id="278" r:id="rId15"/>
    <p:sldId id="279" r:id="rId16"/>
    <p:sldId id="281" r:id="rId17"/>
    <p:sldId id="27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6602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207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661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316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6004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799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25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756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973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4/20/2020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651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272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95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dirty="0" smtClean="0"/>
              <a:t>Складаємо текст - опис</a:t>
            </a:r>
            <a:endParaRPr lang="uk-UA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 smtClean="0"/>
              <a:t>V</a:t>
            </a:r>
            <a:r>
              <a:rPr lang="uk-UA" sz="4000" dirty="0" smtClean="0"/>
              <a:t> тиждень</a:t>
            </a:r>
          </a:p>
          <a:p>
            <a:pPr algn="ctr"/>
            <a:r>
              <a:rPr lang="uk-UA" sz="4000" dirty="0" err="1" smtClean="0"/>
              <a:t>Уроки</a:t>
            </a:r>
            <a:r>
              <a:rPr lang="uk-UA" sz="4000" dirty="0" smtClean="0"/>
              <a:t> № 2-3</a:t>
            </a: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329235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b="1" dirty="0" smtClean="0"/>
              <a:t>Крок 6.        </a:t>
            </a:r>
            <a:r>
              <a:rPr lang="uk-UA" sz="5400" b="1" dirty="0" err="1" smtClean="0"/>
              <a:t>Перевір</a:t>
            </a:r>
            <a:r>
              <a:rPr lang="uk-UA" sz="5400" b="1" dirty="0" smtClean="0"/>
              <a:t> написане.</a:t>
            </a:r>
            <a:endParaRPr lang="uk-UA" sz="54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97279" y="2180495"/>
            <a:ext cx="10390675" cy="425894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uk-UA" sz="3800" dirty="0" smtClean="0"/>
              <a:t> Записаний текст має три абзаци.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3800" dirty="0"/>
              <a:t> </a:t>
            </a:r>
            <a:r>
              <a:rPr lang="uk-UA" sz="3800" dirty="0" smtClean="0"/>
              <a:t>Речення починаються з великої літери.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3800" dirty="0"/>
              <a:t> </a:t>
            </a:r>
            <a:r>
              <a:rPr lang="uk-UA" sz="3800" dirty="0" smtClean="0"/>
              <a:t>В кінці речень стоять розділові знаки.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3800" dirty="0"/>
              <a:t> </a:t>
            </a:r>
            <a:r>
              <a:rPr lang="uk-UA" sz="3800" dirty="0" smtClean="0"/>
              <a:t>Почерк охайний і зрозумілий.</a:t>
            </a:r>
          </a:p>
          <a:p>
            <a:pPr>
              <a:buFont typeface="Courier New" panose="02070309020205020404" pitchFamily="49" charset="0"/>
              <a:buChar char="o"/>
            </a:pPr>
            <a:endParaRPr lang="uk-UA" sz="3800" dirty="0"/>
          </a:p>
          <a:p>
            <a:pPr marL="0" indent="0">
              <a:buNone/>
            </a:pPr>
            <a:endParaRPr lang="uk-UA" sz="3800" dirty="0" smtClean="0"/>
          </a:p>
          <a:p>
            <a:pPr marL="0" indent="0">
              <a:buNone/>
            </a:pPr>
            <a:endParaRPr lang="uk-UA" sz="3800" dirty="0" smtClean="0"/>
          </a:p>
        </p:txBody>
      </p:sp>
    </p:spTree>
    <p:extLst>
      <p:ext uri="{BB962C8B-B14F-4D97-AF65-F5344CB8AC3E}">
        <p14:creationId xmlns:p14="http://schemas.microsoft.com/office/powerpoint/2010/main" val="353928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b="1" dirty="0" smtClean="0"/>
              <a:t>Крок 7.        </a:t>
            </a:r>
            <a:r>
              <a:rPr lang="uk-UA" sz="5400" b="1" dirty="0" err="1" smtClean="0"/>
              <a:t>Мовна</a:t>
            </a:r>
            <a:r>
              <a:rPr lang="uk-UA" sz="5400" b="1" dirty="0" smtClean="0"/>
              <a:t> </a:t>
            </a:r>
            <a:r>
              <a:rPr lang="uk-UA" sz="5400" b="1" dirty="0" err="1" smtClean="0"/>
              <a:t>цікавинка</a:t>
            </a:r>
            <a:endParaRPr lang="uk-UA" sz="54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97280" y="2180495"/>
            <a:ext cx="10184614" cy="401424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uk-UA" sz="3800" dirty="0" smtClean="0"/>
              <a:t>Пташка, яку ми описували, в науці називається – Малий строкатий дятел. </a:t>
            </a:r>
          </a:p>
          <a:p>
            <a:pPr marL="0" indent="0" algn="just">
              <a:buNone/>
            </a:pPr>
            <a:r>
              <a:rPr lang="uk-UA" sz="3800" dirty="0" smtClean="0"/>
              <a:t>Яка </a:t>
            </a:r>
            <a:r>
              <a:rPr lang="uk-UA" sz="3800" dirty="0"/>
              <a:t>частина тіла дала </a:t>
            </a:r>
            <a:r>
              <a:rPr lang="uk-UA" sz="3800" dirty="0" smtClean="0"/>
              <a:t>дятлові таку назву?</a:t>
            </a:r>
            <a:endParaRPr lang="uk-UA" sz="3800" dirty="0"/>
          </a:p>
          <a:p>
            <a:pPr marL="0" indent="0" algn="just">
              <a:buNone/>
            </a:pPr>
            <a:r>
              <a:rPr lang="uk-UA" sz="3800" dirty="0" smtClean="0"/>
              <a:t>Строкатий – це який? Знайди значення цього слова за словником.</a:t>
            </a:r>
          </a:p>
          <a:p>
            <a:pPr marL="0" indent="0" algn="just">
              <a:buNone/>
            </a:pPr>
            <a:r>
              <a:rPr lang="uk-UA" sz="3800" dirty="0" smtClean="0"/>
              <a:t>У якому реченні твого тексту ти можеш використати це слово?</a:t>
            </a:r>
          </a:p>
          <a:p>
            <a:pPr marL="0" indent="0" algn="just">
              <a:buNone/>
            </a:pPr>
            <a:endParaRPr lang="uk-UA" sz="3800" dirty="0" smtClean="0"/>
          </a:p>
          <a:p>
            <a:pPr algn="just">
              <a:buFont typeface="Courier New" panose="02070309020205020404" pitchFamily="49" charset="0"/>
              <a:buChar char="o"/>
            </a:pPr>
            <a:endParaRPr lang="uk-UA" sz="3800" dirty="0"/>
          </a:p>
          <a:p>
            <a:pPr marL="0" indent="0">
              <a:buNone/>
            </a:pPr>
            <a:endParaRPr lang="uk-UA" sz="3800" dirty="0" smtClean="0"/>
          </a:p>
          <a:p>
            <a:pPr marL="0" indent="0">
              <a:buNone/>
            </a:pPr>
            <a:endParaRPr lang="uk-UA" sz="3800" dirty="0" smtClean="0"/>
          </a:p>
        </p:txBody>
      </p:sp>
    </p:spTree>
    <p:extLst>
      <p:ext uri="{BB962C8B-B14F-4D97-AF65-F5344CB8AC3E}">
        <p14:creationId xmlns:p14="http://schemas.microsoft.com/office/powerpoint/2010/main" val="183015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000" b="1" dirty="0" smtClean="0"/>
              <a:t>Стоп  урок!</a:t>
            </a:r>
            <a:endParaRPr lang="uk-UA" sz="6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2077465"/>
            <a:ext cx="4298968" cy="3678303"/>
          </a:xfrm>
        </p:spPr>
        <p:txBody>
          <a:bodyPr>
            <a:normAutofit/>
          </a:bodyPr>
          <a:lstStyle/>
          <a:p>
            <a:r>
              <a:rPr lang="uk-UA" sz="4000" dirty="0" smtClean="0"/>
              <a:t>Попий води.</a:t>
            </a:r>
          </a:p>
          <a:p>
            <a:r>
              <a:rPr lang="uk-UA" sz="4000" dirty="0" smtClean="0"/>
              <a:t>Зроби розминку.</a:t>
            </a:r>
            <a:endParaRPr lang="uk-UA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28"/>
          <a:stretch/>
        </p:blipFill>
        <p:spPr>
          <a:xfrm>
            <a:off x="5868270" y="1948677"/>
            <a:ext cx="5287410" cy="389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6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b="1" dirty="0" smtClean="0"/>
              <a:t>Крок 8.         Аудіювання.</a:t>
            </a:r>
            <a:endParaRPr lang="uk-UA" sz="54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97279" y="2180495"/>
            <a:ext cx="10390675" cy="42589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800" dirty="0" smtClean="0"/>
              <a:t> </a:t>
            </a:r>
            <a:endParaRPr lang="uk-UA" sz="3800" dirty="0"/>
          </a:p>
          <a:p>
            <a:pPr marL="0" indent="0">
              <a:buNone/>
            </a:pPr>
            <a:endParaRPr lang="uk-UA" sz="3800" dirty="0" smtClean="0"/>
          </a:p>
          <a:p>
            <a:pPr marL="0" indent="0">
              <a:buNone/>
            </a:pPr>
            <a:endParaRPr lang="uk-UA" sz="3800" dirty="0" smtClean="0"/>
          </a:p>
        </p:txBody>
      </p:sp>
      <p:pic>
        <p:nvPicPr>
          <p:cNvPr id="3" name="Аудіоказка Як білочка дятла врятувал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3883" y="2691925"/>
            <a:ext cx="6250118" cy="351569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26823" y="1737360"/>
            <a:ext cx="65842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Прослухай уважно казку</a:t>
            </a:r>
            <a:endParaRPr lang="uk-UA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0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b="1" dirty="0" smtClean="0"/>
              <a:t>Крок 9. </a:t>
            </a:r>
            <a:r>
              <a:rPr lang="uk-UA" sz="4000" b="1" dirty="0" err="1" smtClean="0"/>
              <a:t>Обери</a:t>
            </a:r>
            <a:r>
              <a:rPr lang="uk-UA" sz="4000" b="1" dirty="0" smtClean="0"/>
              <a:t> правильну відповідь. Запиши</a:t>
            </a:r>
            <a:endParaRPr lang="uk-UA" sz="40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97279" y="1828799"/>
            <a:ext cx="10390675" cy="46106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dirty="0" smtClean="0"/>
              <a:t>1. Події у казці відбулися…</a:t>
            </a:r>
          </a:p>
          <a:p>
            <a:pPr marL="0" indent="0">
              <a:buNone/>
            </a:pPr>
            <a:r>
              <a:rPr lang="uk-UA" sz="2800" dirty="0"/>
              <a:t> </a:t>
            </a:r>
            <a:r>
              <a:rPr lang="uk-UA" sz="2800" dirty="0" smtClean="0"/>
              <a:t> а) навесні;                    б) взимку.</a:t>
            </a:r>
          </a:p>
          <a:p>
            <a:pPr marL="0" indent="0">
              <a:buNone/>
            </a:pPr>
            <a:r>
              <a:rPr lang="uk-UA" sz="2800" dirty="0" smtClean="0"/>
              <a:t>2. Дятел плакав, тому що…</a:t>
            </a:r>
          </a:p>
          <a:p>
            <a:pPr marL="0" indent="0">
              <a:buNone/>
            </a:pPr>
            <a:r>
              <a:rPr lang="uk-UA" sz="2800" dirty="0" smtClean="0"/>
              <a:t>  а) замерз;                     б) хотів їсти.</a:t>
            </a:r>
          </a:p>
          <a:p>
            <a:pPr marL="0" indent="0">
              <a:buNone/>
            </a:pPr>
            <a:r>
              <a:rPr lang="uk-UA" sz="2800" dirty="0" smtClean="0"/>
              <a:t>3. Чим білка пригостила дятла?</a:t>
            </a:r>
          </a:p>
          <a:p>
            <a:pPr marL="0" indent="0">
              <a:buNone/>
            </a:pPr>
            <a:r>
              <a:rPr lang="uk-UA" sz="2800" dirty="0"/>
              <a:t> </a:t>
            </a:r>
            <a:r>
              <a:rPr lang="uk-UA" sz="2800" dirty="0" smtClean="0"/>
              <a:t> а) Ялинковою шишкою.      б) Сосновою шишкою.</a:t>
            </a:r>
          </a:p>
          <a:p>
            <a:pPr marL="0" indent="0">
              <a:buNone/>
            </a:pPr>
            <a:r>
              <a:rPr lang="uk-UA" sz="2800" dirty="0" smtClean="0"/>
              <a:t>4. Разом з білочкою раділи…</a:t>
            </a:r>
          </a:p>
          <a:p>
            <a:pPr marL="0" indent="0">
              <a:buNone/>
            </a:pPr>
            <a:r>
              <a:rPr lang="uk-UA" sz="2800" dirty="0"/>
              <a:t> </a:t>
            </a:r>
            <a:r>
              <a:rPr lang="uk-UA" sz="2800" dirty="0" smtClean="0"/>
              <a:t> а) білченята і сонечко:      б) зорі і місяць.</a:t>
            </a:r>
            <a:endParaRPr lang="uk-UA" sz="2800" dirty="0"/>
          </a:p>
          <a:p>
            <a:pPr marL="0" indent="0">
              <a:buNone/>
            </a:pPr>
            <a:endParaRPr lang="uk-UA" sz="3800" dirty="0" smtClean="0"/>
          </a:p>
          <a:p>
            <a:pPr marL="0" indent="0">
              <a:buNone/>
            </a:pPr>
            <a:endParaRPr lang="uk-UA" sz="3800" dirty="0" smtClean="0"/>
          </a:p>
        </p:txBody>
      </p:sp>
    </p:spTree>
    <p:extLst>
      <p:ext uri="{BB962C8B-B14F-4D97-AF65-F5344CB8AC3E}">
        <p14:creationId xmlns:p14="http://schemas.microsoft.com/office/powerpoint/2010/main" val="391647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/>
              <a:t>Крок 10.    </a:t>
            </a:r>
            <a:r>
              <a:rPr lang="uk-UA" sz="5400" b="1" dirty="0" err="1" smtClean="0"/>
              <a:t>Перевір</a:t>
            </a:r>
            <a:r>
              <a:rPr lang="uk-UA" sz="5400" b="1" dirty="0" smtClean="0"/>
              <a:t> себе</a:t>
            </a:r>
            <a:endParaRPr lang="uk-UA" sz="54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97279" y="1828799"/>
            <a:ext cx="10390675" cy="46106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dirty="0" smtClean="0"/>
              <a:t>1. Події у казці відбулися…</a:t>
            </a:r>
          </a:p>
          <a:p>
            <a:pPr marL="0" indent="0">
              <a:buNone/>
            </a:pPr>
            <a:r>
              <a:rPr lang="uk-UA" sz="28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uk-UA" sz="2800" dirty="0" smtClean="0">
                <a:solidFill>
                  <a:schemeClr val="bg1">
                    <a:lumMod val="85000"/>
                  </a:schemeClr>
                </a:solidFill>
              </a:rPr>
              <a:t> а) навесні;                    </a:t>
            </a:r>
            <a:r>
              <a:rPr lang="uk-UA" sz="2800" dirty="0" smtClean="0"/>
              <a:t>б) взимку.</a:t>
            </a:r>
          </a:p>
          <a:p>
            <a:pPr marL="0" indent="0">
              <a:buNone/>
            </a:pPr>
            <a:r>
              <a:rPr lang="uk-UA" sz="2800" dirty="0" smtClean="0"/>
              <a:t>2. Дятел плакав, тому що…</a:t>
            </a:r>
          </a:p>
          <a:p>
            <a:pPr marL="0" indent="0">
              <a:buNone/>
            </a:pPr>
            <a:r>
              <a:rPr lang="uk-UA" sz="2800" dirty="0" smtClean="0"/>
              <a:t>  </a:t>
            </a:r>
            <a:r>
              <a:rPr lang="uk-UA" sz="2800" dirty="0" smtClean="0">
                <a:solidFill>
                  <a:schemeClr val="bg1">
                    <a:lumMod val="85000"/>
                  </a:schemeClr>
                </a:solidFill>
              </a:rPr>
              <a:t>а) замерз;                     </a:t>
            </a:r>
            <a:r>
              <a:rPr lang="uk-UA" sz="2800" dirty="0" smtClean="0"/>
              <a:t>б) хотів їсти.</a:t>
            </a:r>
          </a:p>
          <a:p>
            <a:pPr marL="0" indent="0">
              <a:buNone/>
            </a:pPr>
            <a:r>
              <a:rPr lang="uk-UA" sz="2800" dirty="0" smtClean="0"/>
              <a:t>3. Чим білка пригостила дятла?</a:t>
            </a:r>
          </a:p>
          <a:p>
            <a:pPr marL="0" indent="0">
              <a:buNone/>
            </a:pPr>
            <a:r>
              <a:rPr lang="uk-UA" sz="2800" dirty="0"/>
              <a:t> </a:t>
            </a:r>
            <a:r>
              <a:rPr lang="uk-UA" sz="2800" dirty="0" smtClean="0"/>
              <a:t> а) Ялинковою шишкою.      </a:t>
            </a:r>
            <a:r>
              <a:rPr lang="uk-UA" sz="2800" dirty="0" smtClean="0">
                <a:solidFill>
                  <a:schemeClr val="bg1">
                    <a:lumMod val="85000"/>
                  </a:schemeClr>
                </a:solidFill>
              </a:rPr>
              <a:t>б</a:t>
            </a:r>
            <a:r>
              <a:rPr lang="uk-UA" sz="2800" dirty="0">
                <a:solidFill>
                  <a:schemeClr val="bg1">
                    <a:lumMod val="85000"/>
                  </a:schemeClr>
                </a:solidFill>
              </a:rPr>
              <a:t>) Сосновою шишкою.</a:t>
            </a:r>
          </a:p>
          <a:p>
            <a:pPr marL="0" indent="0">
              <a:buNone/>
            </a:pPr>
            <a:r>
              <a:rPr lang="uk-UA" sz="2800" dirty="0" smtClean="0"/>
              <a:t>4. Разом з білочкою раділи…</a:t>
            </a:r>
          </a:p>
          <a:p>
            <a:pPr marL="0" indent="0">
              <a:buNone/>
            </a:pPr>
            <a:r>
              <a:rPr lang="uk-UA" sz="2800" dirty="0"/>
              <a:t> </a:t>
            </a:r>
            <a:r>
              <a:rPr lang="uk-UA" sz="2800" dirty="0" smtClean="0"/>
              <a:t> а) білченята і сонечко:      </a:t>
            </a:r>
            <a:r>
              <a:rPr lang="uk-UA" sz="2800" dirty="0" smtClean="0">
                <a:solidFill>
                  <a:schemeClr val="bg1">
                    <a:lumMod val="85000"/>
                  </a:schemeClr>
                </a:solidFill>
              </a:rPr>
              <a:t>б) зорі і місяць.</a:t>
            </a:r>
            <a:endParaRPr lang="uk-UA" sz="2800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None/>
            </a:pPr>
            <a:endParaRPr lang="uk-UA" sz="3800" dirty="0" smtClean="0"/>
          </a:p>
          <a:p>
            <a:pPr marL="0" indent="0">
              <a:buNone/>
            </a:pPr>
            <a:endParaRPr lang="uk-UA" sz="3800" dirty="0" smtClean="0"/>
          </a:p>
        </p:txBody>
      </p:sp>
    </p:spTree>
    <p:extLst>
      <p:ext uri="{BB962C8B-B14F-4D97-AF65-F5344CB8AC3E}">
        <p14:creationId xmlns:p14="http://schemas.microsoft.com/office/powerpoint/2010/main" val="403158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/>
              <a:t>Крок 11.    </a:t>
            </a:r>
            <a:r>
              <a:rPr lang="uk-UA" sz="5400" b="1" dirty="0" smtClean="0"/>
              <a:t>Завдання</a:t>
            </a:r>
            <a:endParaRPr lang="uk-UA" sz="54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97279" y="2472744"/>
            <a:ext cx="10390675" cy="39666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4400" dirty="0" smtClean="0"/>
              <a:t>1. </a:t>
            </a:r>
            <a:r>
              <a:rPr lang="uk-UA" sz="4400" dirty="0"/>
              <a:t>Переглянь відео про життя дятлів.</a:t>
            </a:r>
          </a:p>
          <a:p>
            <a:pPr marL="0" indent="0">
              <a:buNone/>
            </a:pPr>
            <a:r>
              <a:rPr lang="uk-UA" sz="4400" dirty="0" smtClean="0"/>
              <a:t>2</a:t>
            </a:r>
            <a:r>
              <a:rPr lang="uk-UA" sz="4400" dirty="0" smtClean="0"/>
              <a:t>. </a:t>
            </a:r>
            <a:r>
              <a:rPr lang="uk-UA" sz="4400" dirty="0" smtClean="0"/>
              <a:t>Прочитай </a:t>
            </a:r>
            <a:r>
              <a:rPr lang="uk-UA" sz="4400" dirty="0"/>
              <a:t>казку самостійно.</a:t>
            </a:r>
          </a:p>
          <a:p>
            <a:pPr marL="0" indent="0">
              <a:buNone/>
            </a:pPr>
            <a:endParaRPr lang="uk-UA" sz="4400" dirty="0" smtClean="0"/>
          </a:p>
          <a:p>
            <a:pPr marL="0" indent="0">
              <a:buNone/>
            </a:pPr>
            <a:r>
              <a:rPr lang="uk-UA" sz="2800" dirty="0" smtClean="0"/>
              <a:t>  </a:t>
            </a:r>
            <a:endParaRPr lang="uk-UA" sz="3800" dirty="0" smtClean="0"/>
          </a:p>
          <a:p>
            <a:pPr marL="0" indent="0">
              <a:buNone/>
            </a:pPr>
            <a:endParaRPr lang="uk-UA" sz="3800" dirty="0" smtClean="0"/>
          </a:p>
        </p:txBody>
      </p:sp>
    </p:spTree>
    <p:extLst>
      <p:ext uri="{BB962C8B-B14F-4D97-AF65-F5344CB8AC3E}">
        <p14:creationId xmlns:p14="http://schemas.microsoft.com/office/powerpoint/2010/main" val="329436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2937285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 smtClean="0"/>
              <a:t>Урок закінчено!</a:t>
            </a:r>
            <a:endParaRPr lang="uk-UA" sz="5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uk-UA" sz="4000" dirty="0" smtClean="0"/>
              <a:t>Дякую за роботу!</a:t>
            </a: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410648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b="1" dirty="0" smtClean="0"/>
              <a:t>ПРИГОТУЙ                   ВЧИСЬ</a:t>
            </a:r>
            <a:endParaRPr lang="uk-UA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97279" y="2228003"/>
            <a:ext cx="4906303" cy="2279603"/>
          </a:xfrm>
        </p:spPr>
        <p:txBody>
          <a:bodyPr>
            <a:normAutofit fontScale="92500" lnSpcReduction="20000"/>
          </a:bodyPr>
          <a:lstStyle/>
          <a:p>
            <a:r>
              <a:rPr lang="uk-UA" sz="4000" dirty="0" smtClean="0"/>
              <a:t>Робочий зошит</a:t>
            </a:r>
          </a:p>
          <a:p>
            <a:r>
              <a:rPr lang="uk-UA" sz="4000" dirty="0" smtClean="0"/>
              <a:t>Ручку, олівець</a:t>
            </a:r>
            <a:endParaRPr lang="uk-UA" sz="4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17920" y="2228003"/>
            <a:ext cx="4937760" cy="3641092"/>
          </a:xfrm>
        </p:spPr>
        <p:txBody>
          <a:bodyPr>
            <a:normAutofit fontScale="92500" lnSpcReduction="20000"/>
          </a:bodyPr>
          <a:lstStyle/>
          <a:p>
            <a:r>
              <a:rPr lang="uk-UA" sz="4000" dirty="0" smtClean="0"/>
              <a:t>Уважно читати</a:t>
            </a:r>
          </a:p>
          <a:p>
            <a:r>
              <a:rPr lang="uk-UA" sz="4000" dirty="0" smtClean="0"/>
              <a:t>Уважно розглядати</a:t>
            </a:r>
          </a:p>
          <a:p>
            <a:r>
              <a:rPr lang="uk-UA" sz="4000" dirty="0" smtClean="0"/>
              <a:t>Уважно слухати</a:t>
            </a:r>
          </a:p>
          <a:p>
            <a:r>
              <a:rPr lang="uk-UA" sz="4000" dirty="0" smtClean="0"/>
              <a:t>Доповнювати речення</a:t>
            </a:r>
          </a:p>
          <a:p>
            <a:r>
              <a:rPr lang="uk-UA" sz="4000" dirty="0" smtClean="0"/>
              <a:t>Складати текст</a:t>
            </a:r>
          </a:p>
          <a:p>
            <a:r>
              <a:rPr lang="uk-UA" sz="4000" dirty="0" smtClean="0"/>
              <a:t>Охайно писати</a:t>
            </a:r>
          </a:p>
        </p:txBody>
      </p:sp>
    </p:spTree>
    <p:extLst>
      <p:ext uri="{BB962C8B-B14F-4D97-AF65-F5344CB8AC3E}">
        <p14:creationId xmlns:p14="http://schemas.microsoft.com/office/powerpoint/2010/main" val="131265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5400" b="1" dirty="0" smtClean="0"/>
              <a:t>Крок 1. Приготуйся писати у  зошиті</a:t>
            </a:r>
            <a:endParaRPr lang="uk-UA" sz="5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8438" y="2545350"/>
            <a:ext cx="3130379" cy="46382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uk-UA" sz="4000" dirty="0" smtClean="0"/>
              <a:t> </a:t>
            </a:r>
            <a:r>
              <a:rPr lang="uk-UA" sz="4000" dirty="0" err="1" smtClean="0"/>
              <a:t>Запиши</a:t>
            </a:r>
            <a:r>
              <a:rPr lang="uk-UA" sz="4000" dirty="0" smtClean="0"/>
              <a:t> число.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sz="4000" dirty="0"/>
              <a:t> </a:t>
            </a:r>
            <a:r>
              <a:rPr lang="uk-UA" sz="4000" dirty="0" err="1" smtClean="0"/>
              <a:t>Пропиши</a:t>
            </a:r>
            <a:r>
              <a:rPr lang="uk-UA" sz="4000" dirty="0" smtClean="0"/>
              <a:t> каліграфічно рядок літер </a:t>
            </a:r>
            <a:r>
              <a:rPr lang="uk-UA" sz="4000" dirty="0" err="1" smtClean="0"/>
              <a:t>Бб</a:t>
            </a:r>
            <a:endParaRPr lang="uk-UA" sz="40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uk-UA" sz="4000" dirty="0"/>
              <a:t> </a:t>
            </a:r>
            <a:r>
              <a:rPr lang="uk-UA" sz="4000" dirty="0" err="1" smtClean="0"/>
              <a:t>Пропиши</a:t>
            </a:r>
            <a:r>
              <a:rPr lang="uk-UA" sz="4000" dirty="0" smtClean="0"/>
              <a:t> слова, поясни їх значення:</a:t>
            </a:r>
          </a:p>
          <a:p>
            <a:pPr marL="0" indent="0">
              <a:buNone/>
            </a:pPr>
            <a:r>
              <a:rPr lang="en-US" sz="4000" dirty="0" smtClean="0"/>
              <a:t>                     </a:t>
            </a:r>
            <a:r>
              <a:rPr lang="uk-UA" sz="4000" dirty="0" smtClean="0"/>
              <a:t>Білка  білченята  білий</a:t>
            </a:r>
          </a:p>
          <a:p>
            <a:pPr marL="0" indent="0">
              <a:buNone/>
            </a:pPr>
            <a:r>
              <a:rPr lang="uk-UA" sz="3200" dirty="0" smtClean="0"/>
              <a:t>Які слова є родичами? Яке слово зайве? (усно)</a:t>
            </a:r>
            <a:endParaRPr lang="uk-UA" sz="3200" dirty="0"/>
          </a:p>
          <a:p>
            <a:pPr marL="0" indent="0">
              <a:buNone/>
            </a:pP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319322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b="1" dirty="0" smtClean="0"/>
              <a:t>Крок 2.   Відгадай загадку.</a:t>
            </a:r>
            <a:endParaRPr lang="uk-UA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72754" y="2588654"/>
            <a:ext cx="6982925" cy="32804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4000" dirty="0" err="1" smtClean="0"/>
              <a:t>Чорний</a:t>
            </a:r>
            <a:r>
              <a:rPr lang="ru-RU" sz="4000" dirty="0" smtClean="0"/>
              <a:t> </a:t>
            </a:r>
            <a:r>
              <a:rPr lang="ru-RU" sz="4000" dirty="0"/>
              <a:t>жилет,</a:t>
            </a:r>
            <a:br>
              <a:rPr lang="ru-RU" sz="4000" dirty="0"/>
            </a:br>
            <a:r>
              <a:rPr lang="ru-RU" sz="4000" dirty="0" err="1"/>
              <a:t>червоний</a:t>
            </a:r>
            <a:r>
              <a:rPr lang="ru-RU" sz="4000" dirty="0"/>
              <a:t> берет,</a:t>
            </a:r>
            <a:br>
              <a:rPr lang="ru-RU" sz="4000" dirty="0"/>
            </a:br>
            <a:r>
              <a:rPr lang="ru-RU" sz="4000" dirty="0" err="1"/>
              <a:t>ніс</a:t>
            </a:r>
            <a:r>
              <a:rPr lang="ru-RU" sz="4000" dirty="0"/>
              <a:t> – як </a:t>
            </a:r>
            <a:r>
              <a:rPr lang="ru-RU" sz="4000" dirty="0" err="1"/>
              <a:t>сокира</a:t>
            </a:r>
            <a:r>
              <a:rPr lang="ru-RU" sz="4000" dirty="0"/>
              <a:t>.</a:t>
            </a:r>
            <a:br>
              <a:rPr lang="ru-RU" sz="4000" dirty="0"/>
            </a:br>
            <a:r>
              <a:rPr lang="ru-RU" sz="4000" dirty="0" err="1"/>
              <a:t>Що</a:t>
            </a:r>
            <a:r>
              <a:rPr lang="ru-RU" sz="4000" dirty="0"/>
              <a:t> </a:t>
            </a:r>
            <a:r>
              <a:rPr lang="ru-RU" sz="4000" dirty="0" err="1"/>
              <a:t>це</a:t>
            </a:r>
            <a:r>
              <a:rPr lang="ru-RU" sz="4000" dirty="0"/>
              <a:t> за сила?</a:t>
            </a:r>
            <a:br>
              <a:rPr lang="ru-RU" sz="4000" dirty="0"/>
            </a:br>
            <a:endParaRPr lang="ru-RU" sz="4000" dirty="0" smtClean="0"/>
          </a:p>
          <a:p>
            <a:r>
              <a:rPr lang="ru-RU" sz="4000" dirty="0" smtClean="0"/>
              <a:t>      Дятел</a:t>
            </a:r>
            <a:endParaRPr lang="uk-UA" sz="4000" dirty="0"/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4494727" y="4971245"/>
            <a:ext cx="2614411" cy="1287887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err="1" smtClean="0"/>
              <a:t>Перевір</a:t>
            </a:r>
            <a:r>
              <a:rPr lang="uk-UA" sz="3600" dirty="0" smtClean="0"/>
              <a:t>!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418372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097326"/>
          </a:xfrm>
        </p:spPr>
        <p:txBody>
          <a:bodyPr>
            <a:noAutofit/>
          </a:bodyPr>
          <a:lstStyle/>
          <a:p>
            <a:r>
              <a:rPr lang="uk-UA" sz="5400" b="1" dirty="0" smtClean="0"/>
              <a:t>КРОК 3. </a:t>
            </a:r>
            <a:br>
              <a:rPr lang="uk-UA" sz="5400" b="1" dirty="0" smtClean="0"/>
            </a:br>
            <a:r>
              <a:rPr lang="uk-UA" sz="5400" b="1" dirty="0" smtClean="0"/>
              <a:t>Розглянь фото</a:t>
            </a:r>
            <a:endParaRPr lang="uk-UA" sz="54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490174"/>
            <a:ext cx="3200400" cy="2815029"/>
          </a:xfrm>
        </p:spPr>
        <p:txBody>
          <a:bodyPr>
            <a:normAutofit/>
          </a:bodyPr>
          <a:lstStyle/>
          <a:p>
            <a:r>
              <a:rPr lang="uk-UA" sz="3600" dirty="0" smtClean="0"/>
              <a:t>Які ознаки зовнішності дятла названі у загадці?</a:t>
            </a:r>
            <a:endParaRPr lang="uk-UA" sz="36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2"/>
          <a:stretch/>
        </p:blipFill>
        <p:spPr>
          <a:xfrm>
            <a:off x="6001555" y="219536"/>
            <a:ext cx="4881093" cy="6304698"/>
          </a:xfrm>
        </p:spPr>
      </p:pic>
    </p:spTree>
    <p:extLst>
      <p:ext uri="{BB962C8B-B14F-4D97-AF65-F5344CB8AC3E}">
        <p14:creationId xmlns:p14="http://schemas.microsoft.com/office/powerpoint/2010/main" val="166248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1376109"/>
          </a:xfrm>
        </p:spPr>
        <p:txBody>
          <a:bodyPr>
            <a:normAutofit fontScale="90000"/>
          </a:bodyPr>
          <a:lstStyle/>
          <a:p>
            <a:r>
              <a:rPr lang="uk-UA" sz="6000" b="1" dirty="0" smtClean="0"/>
              <a:t>КРОК 4. </a:t>
            </a:r>
            <a:br>
              <a:rPr lang="uk-UA" sz="6000" b="1" dirty="0" smtClean="0"/>
            </a:br>
            <a:r>
              <a:rPr lang="uk-UA" sz="4000" b="1" dirty="0" smtClean="0"/>
              <a:t>Дай повні відповіді.</a:t>
            </a:r>
            <a:endParaRPr lang="uk-UA" sz="40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7577" y="2472744"/>
            <a:ext cx="3541691" cy="3832460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500" dirty="0" smtClean="0"/>
              <a:t>Якого кольору пір’ячко на спинці?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500" dirty="0" smtClean="0"/>
              <a:t>А на крилах?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500" dirty="0" smtClean="0"/>
              <a:t>На що схоже червоне пір’я на голівці?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500" dirty="0" smtClean="0"/>
              <a:t>Який дзьоб у дятла?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500" dirty="0" smtClean="0"/>
              <a:t>Чи приносить дятел користь?</a:t>
            </a:r>
            <a:endParaRPr lang="uk-UA" sz="25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2"/>
          <a:stretch/>
        </p:blipFill>
        <p:spPr>
          <a:xfrm>
            <a:off x="6001555" y="219536"/>
            <a:ext cx="4881093" cy="6304698"/>
          </a:xfrm>
        </p:spPr>
      </p:pic>
    </p:spTree>
    <p:extLst>
      <p:ext uri="{BB962C8B-B14F-4D97-AF65-F5344CB8AC3E}">
        <p14:creationId xmlns:p14="http://schemas.microsoft.com/office/powerpoint/2010/main" val="136047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000" b="1" dirty="0" smtClean="0"/>
              <a:t>Стоп  урок!</a:t>
            </a:r>
            <a:endParaRPr lang="uk-UA" sz="6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2077465"/>
            <a:ext cx="4298968" cy="3678303"/>
          </a:xfrm>
        </p:spPr>
        <p:txBody>
          <a:bodyPr>
            <a:normAutofit/>
          </a:bodyPr>
          <a:lstStyle/>
          <a:p>
            <a:r>
              <a:rPr lang="uk-UA" sz="4000" dirty="0" smtClean="0"/>
              <a:t>Попий води.</a:t>
            </a:r>
          </a:p>
          <a:p>
            <a:r>
              <a:rPr lang="uk-UA" sz="4000" dirty="0" smtClean="0"/>
              <a:t>Зроби розминку.</a:t>
            </a:r>
            <a:endParaRPr lang="uk-UA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28"/>
          <a:stretch/>
        </p:blipFill>
        <p:spPr>
          <a:xfrm>
            <a:off x="5868270" y="1948677"/>
            <a:ext cx="5287410" cy="389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1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b="1" dirty="0" smtClean="0"/>
              <a:t>Крок 5.        Склади опис дятла.</a:t>
            </a:r>
            <a:endParaRPr lang="uk-UA" sz="54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97279" y="2180495"/>
            <a:ext cx="10390675" cy="4258941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uk-UA" sz="3800" dirty="0" smtClean="0"/>
              <a:t> Доповни речення. Запиши текст.</a:t>
            </a:r>
          </a:p>
          <a:p>
            <a:pPr marL="0" indent="0">
              <a:buNone/>
            </a:pPr>
            <a:r>
              <a:rPr lang="ru-RU" sz="2800" dirty="0" smtClean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Перша </a:t>
            </a:r>
            <a:r>
              <a:rPr lang="ru-RU" sz="2800" dirty="0" err="1" smtClean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частина</a:t>
            </a:r>
            <a:r>
              <a:rPr lang="ru-RU" sz="2800" dirty="0" smtClean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(абзац):</a:t>
            </a:r>
            <a:endParaRPr lang="uk-UA" sz="2800" dirty="0" smtClean="0"/>
          </a:p>
          <a:p>
            <a:pPr>
              <a:buFont typeface="Courier New" panose="02070309020205020404" pitchFamily="49" charset="0"/>
              <a:buChar char="o"/>
            </a:pPr>
            <a:endParaRPr lang="uk-UA" sz="3800" dirty="0"/>
          </a:p>
          <a:p>
            <a:pPr marL="0" indent="0">
              <a:buNone/>
            </a:pPr>
            <a:endParaRPr lang="uk-UA" sz="3800" dirty="0" smtClean="0"/>
          </a:p>
          <a:p>
            <a:pPr marL="0" indent="0">
              <a:buNone/>
            </a:pPr>
            <a:r>
              <a:rPr lang="uk-UA" sz="3800" dirty="0" smtClean="0"/>
              <a:t>Ось сидить _______.</a:t>
            </a:r>
            <a:endParaRPr lang="ru-RU" sz="3600" dirty="0"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>
              <a:buNone/>
            </a:pPr>
            <a:endParaRPr lang="uk-UA" sz="38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56106"/>
          <a:stretch/>
        </p:blipFill>
        <p:spPr>
          <a:xfrm>
            <a:off x="994248" y="3499126"/>
            <a:ext cx="4289647" cy="8108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4485" y="2457489"/>
            <a:ext cx="2866500" cy="370495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053724" y="4851480"/>
            <a:ext cx="85715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err="1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Хто</a:t>
            </a:r>
            <a:r>
              <a:rPr lang="ru-RU" sz="2800" b="0" cap="none" spc="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?</a:t>
            </a:r>
            <a:endParaRPr lang="ru-RU" sz="28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3569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97279" y="1880315"/>
            <a:ext cx="10635375" cy="45591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800" dirty="0" smtClean="0"/>
              <a:t>     Пір’ячко на спинці ______. А на крилах - ______. На голівці, ніби _______  ______ вдягнена. У дятла ______ дзьоб. Ним він дістає _______.</a:t>
            </a:r>
          </a:p>
          <a:p>
            <a:pPr marL="0" indent="0">
              <a:buNone/>
            </a:pPr>
            <a:endParaRPr lang="ru-RU" sz="3200" dirty="0" smtClean="0"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ru-RU" sz="3200" dirty="0" err="1" smtClean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Третя</a:t>
            </a:r>
            <a:r>
              <a:rPr lang="ru-RU" sz="3200" dirty="0" smtClean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dirty="0" err="1" smtClean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частина</a:t>
            </a:r>
            <a:r>
              <a:rPr lang="ru-RU" sz="3200" dirty="0" smtClean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(абзац):</a:t>
            </a:r>
            <a:endParaRPr lang="ru-RU" sz="3200" dirty="0"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uk-UA" sz="3800" dirty="0" smtClean="0"/>
              <a:t>Дятел – гарна і _______ пташка!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3894" r="19074" b="15181"/>
          <a:stretch/>
        </p:blipFill>
        <p:spPr>
          <a:xfrm>
            <a:off x="5198466" y="1005032"/>
            <a:ext cx="3618963" cy="6877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80662"/>
          <a:stretch/>
        </p:blipFill>
        <p:spPr>
          <a:xfrm>
            <a:off x="4962966" y="4050136"/>
            <a:ext cx="1889882" cy="8108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8095" y="3662341"/>
            <a:ext cx="2024559" cy="261674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97279" y="1198155"/>
            <a:ext cx="410118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Друга </a:t>
            </a:r>
            <a:r>
              <a:rPr lang="ru-RU" sz="3200" b="0" cap="none" spc="0" dirty="0" err="1" smtClean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частина</a:t>
            </a:r>
            <a:r>
              <a:rPr lang="ru-RU" sz="3200" b="0" cap="none" spc="0" dirty="0" smtClean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(абзац):</a:t>
            </a:r>
            <a:endParaRPr lang="ru-RU" sz="3200" b="0" cap="none" spc="0" dirty="0"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66627" y="1948454"/>
            <a:ext cx="8905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Яке?</a:t>
            </a:r>
            <a:endParaRPr lang="ru-RU" sz="28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130418" y="1948454"/>
            <a:ext cx="8905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Яке?</a:t>
            </a:r>
            <a:endParaRPr lang="ru-RU" sz="28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53183" y="2442006"/>
            <a:ext cx="8905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Яка?</a:t>
            </a:r>
            <a:endParaRPr lang="ru-RU" sz="28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31894" y="2442006"/>
            <a:ext cx="85670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dirty="0" err="1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Що</a:t>
            </a:r>
            <a:r>
              <a:rPr lang="ru-RU" sz="2800" b="0" cap="none" spc="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?</a:t>
            </a:r>
            <a:endParaRPr lang="ru-RU" sz="28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39915" y="2978355"/>
            <a:ext cx="11047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err="1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Який</a:t>
            </a:r>
            <a:r>
              <a:rPr lang="ru-RU" sz="2800" b="0" cap="none" spc="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?</a:t>
            </a:r>
            <a:endParaRPr lang="ru-RU" sz="28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345985" y="2965226"/>
            <a:ext cx="103958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Кого?</a:t>
            </a:r>
            <a:endParaRPr lang="ru-RU" sz="28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44018" y="4873437"/>
            <a:ext cx="8905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Яка?</a:t>
            </a:r>
            <a:endParaRPr lang="ru-RU" sz="28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5668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355</TotalTime>
  <Words>498</Words>
  <Application>Microsoft Office PowerPoint</Application>
  <PresentationFormat>Широкоэкранный</PresentationFormat>
  <Paragraphs>96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Courier New</vt:lpstr>
      <vt:lpstr>Wingdings</vt:lpstr>
      <vt:lpstr>Ретро</vt:lpstr>
      <vt:lpstr>Складаємо текст - опис</vt:lpstr>
      <vt:lpstr>ПРИГОТУЙ                   ВЧИСЬ</vt:lpstr>
      <vt:lpstr>Крок 1. Приготуйся писати у  зошиті</vt:lpstr>
      <vt:lpstr>Крок 2.   Відгадай загадку.</vt:lpstr>
      <vt:lpstr>КРОК 3.  Розглянь фото</vt:lpstr>
      <vt:lpstr>КРОК 4.  Дай повні відповіді.</vt:lpstr>
      <vt:lpstr>Стоп  урок!</vt:lpstr>
      <vt:lpstr>Крок 5.        Склади опис дятла.</vt:lpstr>
      <vt:lpstr>Презентация PowerPoint</vt:lpstr>
      <vt:lpstr>Крок 6.        Перевір написане.</vt:lpstr>
      <vt:lpstr>Крок 7.        Мовна цікавинка</vt:lpstr>
      <vt:lpstr>Стоп  урок!</vt:lpstr>
      <vt:lpstr>Крок 8.         Аудіювання.</vt:lpstr>
      <vt:lpstr>Крок 9. Обери правильну відповідь. Запиши</vt:lpstr>
      <vt:lpstr>Крок 10.    Перевір себе</vt:lpstr>
      <vt:lpstr>Крок 11.    Завдання</vt:lpstr>
      <vt:lpstr>Урок закінчено!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39</cp:revision>
  <dcterms:created xsi:type="dcterms:W3CDTF">2020-04-02T14:11:47Z</dcterms:created>
  <dcterms:modified xsi:type="dcterms:W3CDTF">2020-04-20T10:16:15Z</dcterms:modified>
</cp:coreProperties>
</file>