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  <p:sldId id="274" r:id="rId9"/>
    <p:sldId id="273" r:id="rId10"/>
    <p:sldId id="275" r:id="rId11"/>
    <p:sldId id="276" r:id="rId12"/>
    <p:sldId id="277" r:id="rId13"/>
    <p:sldId id="279" r:id="rId14"/>
    <p:sldId id="280" r:id="rId15"/>
    <p:sldId id="278" r:id="rId16"/>
    <p:sldId id="281" r:id="rId17"/>
    <p:sldId id="269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04.04.2020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ІІІ тиждень</a:t>
            </a:r>
          </a:p>
          <a:p>
            <a:pPr algn="ctr"/>
            <a:r>
              <a:rPr lang="uk-UA" dirty="0" smtClean="0"/>
              <a:t>Урок </a:t>
            </a:r>
            <a:r>
              <a:rPr lang="uk-UA" dirty="0" smtClean="0"/>
              <a:t>№4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</a:t>
            </a:r>
            <a:r>
              <a:rPr lang="uk-UA" sz="5400" b="1" dirty="0" smtClean="0"/>
              <a:t>6.            Читаємо умову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06221"/>
            <a:ext cx="10058400" cy="4135271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Відкрий підручник на </a:t>
            </a:r>
            <a:r>
              <a:rPr lang="uk-UA" sz="3600" dirty="0" err="1" smtClean="0"/>
              <a:t>стор</a:t>
            </a:r>
            <a:r>
              <a:rPr lang="uk-UA" sz="3600" dirty="0" smtClean="0"/>
              <a:t>. 117.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Прочитай задачу 4.</a:t>
            </a:r>
            <a:endParaRPr lang="uk-UA" sz="3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Схеми до задачі містять помилки, тому не гай на них часу.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31705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b="1" dirty="0" smtClean="0"/>
              <a:t>Крок </a:t>
            </a:r>
            <a:r>
              <a:rPr lang="uk-UA" sz="5400" b="1" dirty="0" smtClean="0"/>
              <a:t>7.       Складаємо коротку умову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06221"/>
            <a:ext cx="10058400" cy="4135271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Про що задача?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Якими були помідори?</a:t>
            </a:r>
            <a:endParaRPr lang="uk-UA" sz="3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Скільки було червоних помідорів? А рожевих?</a:t>
            </a:r>
            <a:endParaRPr lang="uk-UA" sz="3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У що розкладали помідори?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Скільки кг помідорів вміщується в 1 ящик?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Яке питання задачі?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5013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                       У тебе так?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527195"/>
            <a:ext cx="10058400" cy="36142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6000" dirty="0" smtClean="0">
                <a:latin typeface="Monotype Corsiva" panose="03010101010201010101" pitchFamily="66" charset="0"/>
              </a:rPr>
              <a:t>Червоних – 21 кг</a:t>
            </a:r>
          </a:p>
          <a:p>
            <a:pPr marL="0" indent="0" algn="just">
              <a:buNone/>
            </a:pPr>
            <a:r>
              <a:rPr lang="uk-UA" sz="6000" dirty="0" smtClean="0">
                <a:latin typeface="Monotype Corsiva" panose="03010101010201010101" pitchFamily="66" charset="0"/>
              </a:rPr>
              <a:t>Рожевих – 14 кг</a:t>
            </a:r>
            <a:endParaRPr lang="uk-UA" sz="6000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5778462" y="2614725"/>
            <a:ext cx="696036" cy="1719618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6351669" y="3012869"/>
            <a:ext cx="54072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? кг, у </a:t>
            </a:r>
            <a:r>
              <a:rPr lang="ru-RU" sz="54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? </a:t>
            </a:r>
            <a:r>
              <a:rPr lang="ru-RU" sz="5400" b="0" u="sng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ящ</a:t>
            </a:r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. по 7 кг 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Крок 8. Розв’язуємо задачу 1 способом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1) Скільки всього помідорів зібрали?</a:t>
            </a:r>
          </a:p>
          <a:p>
            <a:r>
              <a:rPr lang="uk-UA" sz="2800" dirty="0" smtClean="0"/>
              <a:t>Всі помідори розклали у ящики. Яка це арифметична дія?</a:t>
            </a:r>
          </a:p>
          <a:p>
            <a:pPr marL="0" indent="0">
              <a:buNone/>
            </a:pPr>
            <a:r>
              <a:rPr lang="uk-UA" sz="2800" dirty="0" smtClean="0"/>
              <a:t>2) Скільки ящиків використали, коли розкладали помідори по 7кг?</a:t>
            </a:r>
            <a:endParaRPr lang="uk-UA" sz="2800" dirty="0"/>
          </a:p>
        </p:txBody>
      </p:sp>
      <p:sp>
        <p:nvSpPr>
          <p:cNvPr id="6" name="Овал 5"/>
          <p:cNvSpPr/>
          <p:nvPr/>
        </p:nvSpPr>
        <p:spPr>
          <a:xfrm>
            <a:off x="8652680" y="2169994"/>
            <a:ext cx="1392072" cy="81886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6741993" y="2169994"/>
            <a:ext cx="1323833" cy="81886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7615450" y="3482909"/>
            <a:ext cx="1419367" cy="8052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9681722" y="3482909"/>
            <a:ext cx="1372965" cy="8052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8652680" y="4782176"/>
            <a:ext cx="1542197" cy="7779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7051889" y="2215000"/>
            <a:ext cx="704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21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031003" y="2169994"/>
            <a:ext cx="704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14177" y="3473323"/>
            <a:ext cx="4219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58540" y="4817194"/>
            <a:ext cx="4219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uk-UA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129368" y="3485174"/>
            <a:ext cx="444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111066" y="2065530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172962" y="3364797"/>
            <a:ext cx="3706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9" name="Прямая со стрелкой 18"/>
          <p:cNvCxnSpPr>
            <a:stCxn id="7" idx="4"/>
            <a:endCxn id="8" idx="0"/>
          </p:cNvCxnSpPr>
          <p:nvPr/>
        </p:nvCxnSpPr>
        <p:spPr>
          <a:xfrm>
            <a:off x="7403910" y="2988860"/>
            <a:ext cx="921224" cy="4940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4"/>
            <a:endCxn id="8" idx="0"/>
          </p:cNvCxnSpPr>
          <p:nvPr/>
        </p:nvCxnSpPr>
        <p:spPr>
          <a:xfrm flipH="1">
            <a:off x="8325134" y="2988860"/>
            <a:ext cx="1023582" cy="4940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8" idx="4"/>
            <a:endCxn id="10" idx="0"/>
          </p:cNvCxnSpPr>
          <p:nvPr/>
        </p:nvCxnSpPr>
        <p:spPr>
          <a:xfrm>
            <a:off x="8325134" y="4288127"/>
            <a:ext cx="1098645" cy="4940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9" idx="4"/>
            <a:endCxn id="10" idx="0"/>
          </p:cNvCxnSpPr>
          <p:nvPr/>
        </p:nvCxnSpPr>
        <p:spPr>
          <a:xfrm flipH="1">
            <a:off x="9423779" y="4288127"/>
            <a:ext cx="944426" cy="4940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1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Крок </a:t>
            </a:r>
            <a:r>
              <a:rPr lang="uk-UA" b="1" dirty="0" smtClean="0"/>
              <a:t>9. </a:t>
            </a:r>
            <a:r>
              <a:rPr lang="uk-UA" b="1" dirty="0"/>
              <a:t>Розв’язуємо задачу </a:t>
            </a:r>
            <a:r>
              <a:rPr lang="uk-UA" b="1" dirty="0" smtClean="0"/>
              <a:t>2 </a:t>
            </a:r>
            <a:r>
              <a:rPr lang="uk-UA" b="1" dirty="0"/>
              <a:t>способом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4721" y="1996054"/>
            <a:ext cx="4937760" cy="42949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2800" dirty="0" smtClean="0"/>
              <a:t>У задачі не сказано, що помідори зміщували. А якщо їх розкладали у ящики по черзі?</a:t>
            </a:r>
          </a:p>
          <a:p>
            <a:pPr marL="0" indent="0">
              <a:buNone/>
            </a:pPr>
            <a:r>
              <a:rPr lang="uk-UA" sz="2800" dirty="0" smtClean="0"/>
              <a:t>1) Скільки ящиків по 7 кг потрібно, що розкласти червоні помідори?</a:t>
            </a:r>
          </a:p>
          <a:p>
            <a:pPr marL="0" indent="0">
              <a:buNone/>
            </a:pPr>
            <a:r>
              <a:rPr lang="uk-UA" sz="2800" dirty="0" smtClean="0"/>
              <a:t>2) </a:t>
            </a:r>
            <a:r>
              <a:rPr lang="uk-UA" sz="2800" dirty="0"/>
              <a:t>Скільки ящиків по 7 кг потрібно, що розкласти </a:t>
            </a:r>
            <a:r>
              <a:rPr lang="uk-UA" sz="2800" dirty="0" smtClean="0"/>
              <a:t>рожеві помідори?</a:t>
            </a:r>
            <a:endParaRPr lang="uk-UA" sz="2800" dirty="0"/>
          </a:p>
          <a:p>
            <a:pPr marL="0" indent="0">
              <a:buNone/>
            </a:pPr>
            <a:r>
              <a:rPr lang="uk-UA" sz="2800" dirty="0" smtClean="0"/>
              <a:t>2) Скільки всього ящиків використали?</a:t>
            </a:r>
            <a:endParaRPr lang="uk-UA" sz="2800" dirty="0"/>
          </a:p>
        </p:txBody>
      </p:sp>
      <p:sp>
        <p:nvSpPr>
          <p:cNvPr id="6" name="Овал 5"/>
          <p:cNvSpPr/>
          <p:nvPr/>
        </p:nvSpPr>
        <p:spPr>
          <a:xfrm>
            <a:off x="7527910" y="2100518"/>
            <a:ext cx="1392072" cy="77361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Овал 6"/>
          <p:cNvSpPr/>
          <p:nvPr/>
        </p:nvSpPr>
        <p:spPr>
          <a:xfrm>
            <a:off x="5879243" y="2099957"/>
            <a:ext cx="1323833" cy="77417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6755449" y="3322719"/>
            <a:ext cx="1419367" cy="8052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Овал 8"/>
          <p:cNvSpPr/>
          <p:nvPr/>
        </p:nvSpPr>
        <p:spPr>
          <a:xfrm>
            <a:off x="9938564" y="3379149"/>
            <a:ext cx="1372965" cy="8052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8238185" y="4764272"/>
            <a:ext cx="1542197" cy="7779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6217031" y="2108838"/>
            <a:ext cx="704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21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274955" y="3322719"/>
            <a:ext cx="4219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072625" y="4764272"/>
            <a:ext cx="4219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uk-UA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76340" y="2133101"/>
            <a:ext cx="444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743345" y="3311581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97246" y="1996054"/>
            <a:ext cx="3706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9" name="Прямая со стрелкой 18"/>
          <p:cNvCxnSpPr>
            <a:stCxn id="7" idx="4"/>
            <a:endCxn id="8" idx="0"/>
          </p:cNvCxnSpPr>
          <p:nvPr/>
        </p:nvCxnSpPr>
        <p:spPr>
          <a:xfrm>
            <a:off x="6541160" y="2874130"/>
            <a:ext cx="923973" cy="4485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4"/>
            <a:endCxn id="8" idx="0"/>
          </p:cNvCxnSpPr>
          <p:nvPr/>
        </p:nvCxnSpPr>
        <p:spPr>
          <a:xfrm flipH="1">
            <a:off x="7465133" y="2874130"/>
            <a:ext cx="758813" cy="4485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8" idx="4"/>
            <a:endCxn id="10" idx="0"/>
          </p:cNvCxnSpPr>
          <p:nvPr/>
        </p:nvCxnSpPr>
        <p:spPr>
          <a:xfrm>
            <a:off x="7465133" y="4127937"/>
            <a:ext cx="1544151" cy="6363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9" idx="4"/>
            <a:endCxn id="10" idx="0"/>
          </p:cNvCxnSpPr>
          <p:nvPr/>
        </p:nvCxnSpPr>
        <p:spPr>
          <a:xfrm flipH="1">
            <a:off x="9009284" y="4184367"/>
            <a:ext cx="1615763" cy="5799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9072625" y="2108838"/>
            <a:ext cx="1323832" cy="76529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Овал 19"/>
          <p:cNvSpPr/>
          <p:nvPr/>
        </p:nvSpPr>
        <p:spPr>
          <a:xfrm>
            <a:off x="10727140" y="2121587"/>
            <a:ext cx="1282890" cy="75254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Прямоугольник 25"/>
          <p:cNvSpPr/>
          <p:nvPr/>
        </p:nvSpPr>
        <p:spPr>
          <a:xfrm>
            <a:off x="10376492" y="1974941"/>
            <a:ext cx="3706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72539" y="2094292"/>
            <a:ext cx="704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160729" y="2121587"/>
            <a:ext cx="444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419529" y="3379149"/>
            <a:ext cx="4219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36" name="Прямая со стрелкой 35"/>
          <p:cNvCxnSpPr>
            <a:stCxn id="18" idx="4"/>
            <a:endCxn id="9" idx="0"/>
          </p:cNvCxnSpPr>
          <p:nvPr/>
        </p:nvCxnSpPr>
        <p:spPr>
          <a:xfrm>
            <a:off x="9734541" y="2874130"/>
            <a:ext cx="890506" cy="5050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0" idx="4"/>
            <a:endCxn id="31" idx="0"/>
          </p:cNvCxnSpPr>
          <p:nvPr/>
        </p:nvCxnSpPr>
        <p:spPr>
          <a:xfrm flipH="1">
            <a:off x="10630485" y="2874131"/>
            <a:ext cx="738100" cy="5050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55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00251"/>
            <a:ext cx="10298602" cy="1450757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</a:t>
            </a:r>
            <a:r>
              <a:rPr lang="uk-UA" sz="5400" b="1" dirty="0" smtClean="0"/>
              <a:t>10.  Порівнюємо два способи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06221"/>
            <a:ext cx="10058400" cy="4135271"/>
          </a:xfrm>
        </p:spPr>
        <p:txBody>
          <a:bodyPr>
            <a:normAutofit lnSpcReduction="10000"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Скільки дій у першому способі?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А в другому? </a:t>
            </a:r>
            <a:endParaRPr lang="uk-UA" sz="36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Коротший спосіб розв’язання називають раціональним.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err="1" smtClean="0"/>
              <a:t>Перевір</a:t>
            </a:r>
            <a:r>
              <a:rPr lang="uk-UA" sz="3600" dirty="0" smtClean="0"/>
              <a:t>, чи однакову кількість ящиків ти маєш у 1 і 2 способі?</a:t>
            </a:r>
            <a:endParaRPr lang="uk-UA" sz="3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відповідь. Вона має бути одна.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8594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00251"/>
            <a:ext cx="10298602" cy="1450757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</a:t>
            </a:r>
            <a:r>
              <a:rPr lang="uk-UA" sz="5400" b="1" dirty="0" smtClean="0"/>
              <a:t>11.             Запам’ятай!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06221"/>
            <a:ext cx="10298602" cy="4135271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Існують задачі, які можна розв’язувати різними способами.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Способи різні, а відповідь однакова! </a:t>
            </a:r>
          </a:p>
          <a:p>
            <a:pPr marL="0" indent="0" algn="just">
              <a:buNone/>
            </a:pPr>
            <a:r>
              <a:rPr lang="uk-UA" sz="3600" dirty="0" smtClean="0"/>
              <a:t>(Як Буратіно: якою б дорогою не йшов – все одно прийде до черепахи.)</a:t>
            </a:r>
            <a:endParaRPr lang="uk-UA" sz="3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 Коротший спосіб розв’язання називають раціональним.</a:t>
            </a:r>
            <a:r>
              <a:rPr lang="uk-UA" sz="3600" dirty="0" smtClean="0"/>
              <a:t>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05534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</a:t>
            </a:r>
            <a:r>
              <a:rPr lang="uk-UA" sz="3200" dirty="0" smtClean="0"/>
              <a:t>олівець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</a:p>
          <a:p>
            <a:r>
              <a:rPr lang="uk-UA" sz="3200" dirty="0" smtClean="0"/>
              <a:t>Розв’язувати задачі різними способами</a:t>
            </a:r>
            <a:endParaRPr lang="uk-UA" sz="3200" dirty="0" smtClean="0"/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1             Усний рахунок</a:t>
            </a:r>
            <a:endParaRPr lang="uk-UA" sz="5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7500" t="47760" r="6753" b="16003"/>
          <a:stretch/>
        </p:blipFill>
        <p:spPr>
          <a:xfrm>
            <a:off x="573206" y="2552131"/>
            <a:ext cx="11315800" cy="268861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00251" y="2402006"/>
            <a:ext cx="627797" cy="92804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/>
              <a:t>Крок 2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838734"/>
            <a:ext cx="10058400" cy="3030360"/>
          </a:xfrm>
        </p:spPr>
        <p:txBody>
          <a:bodyPr>
            <a:normAutofit/>
          </a:bodyPr>
          <a:lstStyle/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</a:t>
            </a:r>
            <a:r>
              <a:rPr lang="uk-UA" sz="4400" dirty="0" smtClean="0"/>
              <a:t>.</a:t>
            </a:r>
            <a:endParaRPr lang="uk-UA" sz="4400" dirty="0" smtClean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7" y="536365"/>
            <a:ext cx="10686197" cy="1201003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3.         </a:t>
            </a:r>
            <a:r>
              <a:rPr lang="uk-UA" sz="5400" b="1" dirty="0" smtClean="0"/>
              <a:t>       Пригадай!</a:t>
            </a:r>
            <a:endParaRPr lang="uk-UA" sz="5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64275" y="1737368"/>
            <a:ext cx="10885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endParaRPr lang="uk-UA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82874" y="1848219"/>
            <a:ext cx="43989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2 </a:t>
            </a:r>
            <a:r>
              <a:rPr lang="uk-UA" sz="9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• 4 = 8</a:t>
            </a:r>
            <a:endParaRPr lang="ru-RU" sz="9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3070746" y="3179928"/>
            <a:ext cx="1132764" cy="6005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735263">
            <a:off x="5413494" y="3393300"/>
            <a:ext cx="1337719" cy="77425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902500">
            <a:off x="7913003" y="3163884"/>
            <a:ext cx="1292464" cy="77425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772366" y="3616100"/>
            <a:ext cx="30353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множник</a:t>
            </a:r>
            <a:endParaRPr lang="ru-R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64693" y="4244285"/>
            <a:ext cx="30353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множник</a:t>
            </a:r>
            <a:endParaRPr lang="ru-R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59235" y="3780429"/>
            <a:ext cx="26208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добуток</a:t>
            </a:r>
            <a:endParaRPr lang="ru-RU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4.         </a:t>
            </a:r>
            <a:r>
              <a:rPr lang="uk-UA" sz="5400" b="1" dirty="0" smtClean="0"/>
              <a:t>Поміркуй!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7655" y="3043451"/>
            <a:ext cx="9081939" cy="31253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600" dirty="0" smtClean="0"/>
              <a:t> Як знайти невідомий множник?</a:t>
            </a:r>
          </a:p>
          <a:p>
            <a:pPr marL="0" indent="0">
              <a:buNone/>
            </a:pPr>
            <a:endParaRPr lang="uk-UA" sz="3600" dirty="0"/>
          </a:p>
          <a:p>
            <a:pPr marL="0" indent="0">
              <a:buNone/>
            </a:pPr>
            <a:endParaRPr lang="uk-UA" sz="3600" dirty="0" smtClean="0"/>
          </a:p>
          <a:p>
            <a:pPr marL="0" indent="0">
              <a:buNone/>
            </a:pPr>
            <a:endParaRPr lang="uk-UA" sz="3600" dirty="0" smtClean="0"/>
          </a:p>
          <a:p>
            <a:pPr marL="0" indent="0" algn="ctr">
              <a:buNone/>
            </a:pPr>
            <a:r>
              <a:rPr lang="uk-UA" sz="3600" dirty="0" err="1" smtClean="0"/>
              <a:t>Запиши</a:t>
            </a:r>
            <a:r>
              <a:rPr lang="uk-UA" sz="3600" dirty="0" smtClean="0"/>
              <a:t> третій стовпчик у зошит.</a:t>
            </a:r>
            <a:endParaRPr lang="uk-UA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90958" y="1719618"/>
            <a:ext cx="434606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2 </a:t>
            </a:r>
            <a:r>
              <a:rPr lang="uk-UA" sz="9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• ? = 8</a:t>
            </a:r>
            <a:endParaRPr lang="ru-RU" sz="96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33806" t="49961" r="8097" b="26954"/>
          <a:stretch/>
        </p:blipFill>
        <p:spPr>
          <a:xfrm>
            <a:off x="2640195" y="3814908"/>
            <a:ext cx="7083188" cy="158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5.   </a:t>
            </a:r>
            <a:r>
              <a:rPr lang="uk-UA" sz="5400" b="1" dirty="0" smtClean="0"/>
              <a:t>    Розв’язуємо задачу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9834" y="4446784"/>
            <a:ext cx="10473292" cy="2008606"/>
          </a:xfrm>
        </p:spPr>
        <p:txBody>
          <a:bodyPr>
            <a:normAutofit fontScale="92500"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Розглянь малюнок.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Скількома дорогами Буратіно може дійти до черепахи?</a:t>
            </a:r>
            <a:endParaRPr lang="uk-UA" sz="36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Чим відрізняються дороги? Що в них спільного?</a:t>
            </a:r>
            <a:endParaRPr lang="uk-UA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24" b="41395"/>
          <a:stretch/>
        </p:blipFill>
        <p:spPr>
          <a:xfrm>
            <a:off x="2975212" y="1830847"/>
            <a:ext cx="6590802" cy="261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04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b="1" dirty="0" smtClean="0"/>
              <a:t>Із задачами так само!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275" y="2115404"/>
            <a:ext cx="10890913" cy="2374710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smtClean="0"/>
              <a:t>До відповіді можна дістатися різними способами.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Один спосіб може бути коротший, другий – довший.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Головне пам’ятати: відповідь має бути однаковою. </a:t>
            </a:r>
            <a:endParaRPr lang="uk-UA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95942" y="4406493"/>
            <a:ext cx="922759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Спробуємо розв’язати задачу </a:t>
            </a:r>
          </a:p>
          <a:p>
            <a:pPr algn="ctr"/>
            <a:r>
              <a:rPr lang="uk-UA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різними способами?</a:t>
            </a:r>
            <a:endParaRPr lang="uk-UA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51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566</TotalTime>
  <Words>481</Words>
  <Application>Microsoft Office PowerPoint</Application>
  <PresentationFormat>Широкоэкранный</PresentationFormat>
  <Paragraphs>95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Calibri Light</vt:lpstr>
      <vt:lpstr>Courier New</vt:lpstr>
      <vt:lpstr>Monotype Corsiva</vt:lpstr>
      <vt:lpstr>Ретро</vt:lpstr>
      <vt:lpstr>Математика</vt:lpstr>
      <vt:lpstr>Приготуй                      Вчись</vt:lpstr>
      <vt:lpstr>Крок 1             Усний рахунок</vt:lpstr>
      <vt:lpstr>Крок 2  Приготуйся працювати у зошиті</vt:lpstr>
      <vt:lpstr>Крок 3.                Пригадай!</vt:lpstr>
      <vt:lpstr>Крок 4.         Поміркуй!</vt:lpstr>
      <vt:lpstr>Стоп урок! </vt:lpstr>
      <vt:lpstr>Крок 5.       Розв’язуємо задачу</vt:lpstr>
      <vt:lpstr>Із задачами так само!</vt:lpstr>
      <vt:lpstr>Крок 6.            Читаємо умову</vt:lpstr>
      <vt:lpstr>Крок 7.       Складаємо коротку умову</vt:lpstr>
      <vt:lpstr>                       У тебе так?</vt:lpstr>
      <vt:lpstr>Крок 8. Розв’язуємо задачу 1 способом</vt:lpstr>
      <vt:lpstr>Крок 9. Розв’язуємо задачу 2 способом</vt:lpstr>
      <vt:lpstr>Крок 10.  Порівнюємо два способи</vt:lpstr>
      <vt:lpstr>Крок 11.             Запам’ятай!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57</cp:revision>
  <dcterms:created xsi:type="dcterms:W3CDTF">2020-03-23T06:40:25Z</dcterms:created>
  <dcterms:modified xsi:type="dcterms:W3CDTF">2020-04-04T14:40:43Z</dcterms:modified>
</cp:coreProperties>
</file>