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80" r:id="rId5"/>
    <p:sldId id="274" r:id="rId6"/>
    <p:sldId id="264" r:id="rId7"/>
    <p:sldId id="262" r:id="rId8"/>
    <p:sldId id="283" r:id="rId9"/>
    <p:sldId id="263" r:id="rId10"/>
    <p:sldId id="276" r:id="rId11"/>
    <p:sldId id="277" r:id="rId12"/>
    <p:sldId id="278" r:id="rId13"/>
    <p:sldId id="279" r:id="rId14"/>
    <p:sldId id="282" r:id="rId15"/>
    <p:sldId id="269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5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4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27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9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7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4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00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3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43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42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1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61920"/>
          </a:xfrm>
        </p:spPr>
        <p:txBody>
          <a:bodyPr/>
          <a:lstStyle/>
          <a:p>
            <a:pPr algn="ctr"/>
            <a:r>
              <a:rPr lang="uk-UA" b="1" dirty="0" smtClean="0"/>
              <a:t>Математика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uk-UA" b="1" dirty="0" smtClean="0"/>
              <a:t>ІІ тиждень</a:t>
            </a:r>
          </a:p>
          <a:p>
            <a:pPr algn="ctr"/>
            <a:r>
              <a:rPr lang="uk-UA" b="1" dirty="0" smtClean="0"/>
              <a:t>Урок </a:t>
            </a:r>
            <a:r>
              <a:rPr lang="uk-UA" b="1" dirty="0" smtClean="0"/>
              <a:t>№4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54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135" y="218364"/>
            <a:ext cx="10058400" cy="1364776"/>
          </a:xfrm>
        </p:spPr>
        <p:txBody>
          <a:bodyPr>
            <a:normAutofit/>
          </a:bodyPr>
          <a:lstStyle/>
          <a:p>
            <a:pPr algn="just"/>
            <a:r>
              <a:rPr lang="ru-RU" sz="5800" b="1" dirty="0" err="1" smtClean="0"/>
              <a:t>Крок</a:t>
            </a:r>
            <a:r>
              <a:rPr lang="ru-RU" sz="5800" b="1" dirty="0" smtClean="0"/>
              <a:t> 4          </a:t>
            </a:r>
            <a:r>
              <a:rPr lang="ru-RU" sz="5800" b="1" dirty="0" err="1" smtClean="0"/>
              <a:t>Самостійна</a:t>
            </a:r>
            <a:r>
              <a:rPr lang="ru-RU" sz="5800" b="1" dirty="0" smtClean="0"/>
              <a:t> робота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04967" y="1760561"/>
            <a:ext cx="11114737" cy="3698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    </a:t>
            </a: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8925" y="2286393"/>
            <a:ext cx="8707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solidFill>
                  <a:srgbClr val="002060"/>
                </a:solidFill>
              </a:rPr>
              <a:t>Знайди завдання 1 на </a:t>
            </a:r>
            <a:r>
              <a:rPr lang="uk-UA" sz="4000" dirty="0" err="1" smtClean="0">
                <a:solidFill>
                  <a:srgbClr val="002060"/>
                </a:solidFill>
              </a:rPr>
              <a:t>стор</a:t>
            </a:r>
            <a:r>
              <a:rPr lang="uk-UA" sz="4000" dirty="0" smtClean="0">
                <a:solidFill>
                  <a:srgbClr val="002060"/>
                </a:solidFill>
              </a:rPr>
              <a:t>. 111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4000" dirty="0" smtClean="0">
                <a:solidFill>
                  <a:srgbClr val="002060"/>
                </a:solidFill>
              </a:rPr>
              <a:t>Виконай перше або друге завдання</a:t>
            </a:r>
            <a:endParaRPr lang="uk-UA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uk-UA" sz="5400" b="1" dirty="0" smtClean="0"/>
              <a:t>Крок </a:t>
            </a:r>
            <a:r>
              <a:rPr lang="uk-UA" sz="5400" b="1" dirty="0" smtClean="0"/>
              <a:t>5</a:t>
            </a:r>
            <a:r>
              <a:rPr lang="uk-UA" b="1" dirty="0" smtClean="0"/>
              <a:t>           </a:t>
            </a:r>
            <a:r>
              <a:rPr lang="ru-RU" sz="5800" b="1" dirty="0" err="1" smtClean="0"/>
              <a:t>Ще</a:t>
            </a:r>
            <a:r>
              <a:rPr lang="ru-RU" sz="5800" b="1" dirty="0" smtClean="0"/>
              <a:t> одна задача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 smtClean="0"/>
              <a:t> </a:t>
            </a:r>
            <a:r>
              <a:rPr lang="uk-UA" sz="4400" dirty="0" smtClean="0"/>
              <a:t>Прочитай задачу 2 на </a:t>
            </a:r>
            <a:r>
              <a:rPr lang="uk-UA" sz="4400" dirty="0" err="1" smtClean="0"/>
              <a:t>стор</a:t>
            </a:r>
            <a:r>
              <a:rPr lang="uk-UA" sz="4400" dirty="0" smtClean="0"/>
              <a:t>. 111.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Знайди питання задачі. Зверни увагу – частина умови задачі заховалася у питанні!</a:t>
            </a:r>
            <a:endParaRPr lang="uk-UA" sz="4400" dirty="0" smtClean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Що будемо рахувати: роки чи членів родини?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Які слова </a:t>
            </a:r>
            <a:r>
              <a:rPr lang="uk-UA" sz="4400" dirty="0" err="1" smtClean="0"/>
              <a:t>запишеш</a:t>
            </a:r>
            <a:r>
              <a:rPr lang="uk-UA" sz="4400" dirty="0" smtClean="0"/>
              <a:t> у коротку умову?      </a:t>
            </a: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5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r>
              <a:rPr lang="ru-RU" sz="5800" b="1" dirty="0" smtClean="0"/>
              <a:t>    </a:t>
            </a:r>
            <a:r>
              <a:rPr lang="ru-RU" sz="5800" b="1" dirty="0" smtClean="0"/>
              <a:t>  </a:t>
            </a:r>
            <a:r>
              <a:rPr lang="ru-RU" sz="5800" b="1" dirty="0" err="1" smtClean="0"/>
              <a:t>Складаємо</a:t>
            </a:r>
            <a:r>
              <a:rPr lang="ru-RU" sz="5800" b="1" dirty="0" smtClean="0"/>
              <a:t> </a:t>
            </a:r>
            <a:r>
              <a:rPr lang="ru-RU" sz="5800" b="1" dirty="0" smtClean="0"/>
              <a:t> </a:t>
            </a:r>
            <a:r>
              <a:rPr lang="ru-RU" sz="5800" b="1" dirty="0" err="1" smtClean="0"/>
              <a:t>коротку</a:t>
            </a:r>
            <a:r>
              <a:rPr lang="ru-RU" sz="5800" b="1" dirty="0" smtClean="0"/>
              <a:t>  </a:t>
            </a:r>
            <a:r>
              <a:rPr lang="ru-RU" sz="5800" b="1" dirty="0" err="1" smtClean="0"/>
              <a:t>умову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0377" y="1760560"/>
            <a:ext cx="11505062" cy="49814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400" dirty="0" smtClean="0"/>
              <a:t>Тато –</a:t>
            </a:r>
          </a:p>
          <a:p>
            <a:pPr marL="0" indent="0" algn="just">
              <a:buNone/>
            </a:pPr>
            <a:r>
              <a:rPr lang="uk-UA" sz="4400" dirty="0" smtClean="0"/>
              <a:t>Мама –</a:t>
            </a:r>
          </a:p>
          <a:p>
            <a:pPr marL="0" indent="0" algn="just">
              <a:buNone/>
            </a:pPr>
            <a:r>
              <a:rPr lang="uk-UA" sz="4400" dirty="0" smtClean="0"/>
              <a:t>Син –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Скільки років татові?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Що відомо про вік мами?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Що відомо про вік сина?</a:t>
            </a:r>
            <a:endParaRPr lang="uk-UA" sz="4400" dirty="0" smtClean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0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 fontScale="90000"/>
          </a:bodyPr>
          <a:lstStyle/>
          <a:p>
            <a:r>
              <a:rPr lang="ru-RU" sz="5800" b="1" dirty="0" smtClean="0"/>
              <a:t>          </a:t>
            </a:r>
            <a:r>
              <a:rPr lang="ru-RU" sz="5800" b="1" dirty="0" smtClean="0"/>
              <a:t>Запиши </a:t>
            </a:r>
            <a:r>
              <a:rPr lang="ru-RU" sz="5800" b="1" dirty="0" err="1" smtClean="0"/>
              <a:t>розв’язання</a:t>
            </a:r>
            <a:r>
              <a:rPr lang="ru-RU" sz="5800" b="1" dirty="0" smtClean="0"/>
              <a:t> </a:t>
            </a:r>
            <a:r>
              <a:rPr lang="ru-RU" sz="5800" b="1" dirty="0" err="1" smtClean="0"/>
              <a:t>відповідь</a:t>
            </a:r>
            <a:endParaRPr lang="uk-UA" sz="5800" b="1" dirty="0"/>
          </a:p>
        </p:txBody>
      </p:sp>
      <p:sp>
        <p:nvSpPr>
          <p:cNvPr id="3" name="Овал 2"/>
          <p:cNvSpPr/>
          <p:nvPr/>
        </p:nvSpPr>
        <p:spPr>
          <a:xfrm>
            <a:off x="4735773" y="1978925"/>
            <a:ext cx="1869743" cy="102358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Син</a:t>
            </a:r>
          </a:p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? р.</a:t>
            </a:r>
            <a:endParaRPr lang="uk-UA" sz="3600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61564" y="3411940"/>
            <a:ext cx="1937982" cy="105087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Мама</a:t>
            </a:r>
          </a:p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? р.</a:t>
            </a:r>
            <a:endParaRPr lang="uk-UA" sz="3600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385788" y="3411940"/>
            <a:ext cx="1939347" cy="102358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4</a:t>
            </a:r>
            <a:endParaRPr lang="uk-UA" sz="40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35773" y="4981433"/>
            <a:ext cx="1924335" cy="10372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4</a:t>
            </a:r>
            <a:endParaRPr lang="uk-UA" sz="4000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19367" y="4981433"/>
            <a:ext cx="1978925" cy="10372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32</a:t>
            </a:r>
            <a:endParaRPr lang="uk-UA" sz="4000" dirty="0">
              <a:solidFill>
                <a:srgbClr val="002060"/>
              </a:solidFill>
            </a:endParaRPr>
          </a:p>
        </p:txBody>
      </p:sp>
      <p:cxnSp>
        <p:nvCxnSpPr>
          <p:cNvPr id="10" name="Прямая со стрелкой 9"/>
          <p:cNvCxnSpPr>
            <a:stCxn id="3" idx="5"/>
            <a:endCxn id="5" idx="0"/>
          </p:cNvCxnSpPr>
          <p:nvPr/>
        </p:nvCxnSpPr>
        <p:spPr>
          <a:xfrm>
            <a:off x="6331698" y="2852607"/>
            <a:ext cx="1023764" cy="55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3"/>
            <a:endCxn id="4" idx="0"/>
          </p:cNvCxnSpPr>
          <p:nvPr/>
        </p:nvCxnSpPr>
        <p:spPr>
          <a:xfrm flipH="1">
            <a:off x="3930555" y="2852607"/>
            <a:ext cx="1079036" cy="55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5"/>
            <a:endCxn id="6" idx="0"/>
          </p:cNvCxnSpPr>
          <p:nvPr/>
        </p:nvCxnSpPr>
        <p:spPr>
          <a:xfrm>
            <a:off x="4615735" y="4308920"/>
            <a:ext cx="1082206" cy="672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3"/>
            <a:endCxn id="7" idx="0"/>
          </p:cNvCxnSpPr>
          <p:nvPr/>
        </p:nvCxnSpPr>
        <p:spPr>
          <a:xfrm flipH="1">
            <a:off x="2408830" y="4308920"/>
            <a:ext cx="836545" cy="672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80487" cy="1364776"/>
          </a:xfrm>
        </p:spPr>
        <p:txBody>
          <a:bodyPr>
            <a:normAutofit/>
          </a:bodyPr>
          <a:lstStyle/>
          <a:p>
            <a:pPr algn="just"/>
            <a:r>
              <a:rPr lang="ru-RU" sz="6400" b="1" dirty="0" err="1" smtClean="0"/>
              <a:t>Крок</a:t>
            </a:r>
            <a:r>
              <a:rPr lang="ru-RU" sz="6400" b="1" dirty="0" smtClean="0"/>
              <a:t> </a:t>
            </a:r>
            <a:r>
              <a:rPr lang="ru-RU" sz="6400" b="1" dirty="0" smtClean="0"/>
              <a:t>7      </a:t>
            </a:r>
            <a:r>
              <a:rPr lang="ru-RU" sz="6400" b="1" dirty="0" err="1" smtClean="0"/>
              <a:t>Домашнє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завдання</a:t>
            </a:r>
            <a:endParaRPr lang="uk-UA" sz="6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55093" y="2033517"/>
            <a:ext cx="10508776" cy="4094328"/>
          </a:xfrm>
        </p:spPr>
        <p:txBody>
          <a:bodyPr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Дізнайся скільки років твоїм рідним.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Обчисли на скільки років ти молодший / молодша за них.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600" dirty="0">
                <a:solidFill>
                  <a:schemeClr val="tx1"/>
                </a:solidFill>
                <a:latin typeface="+mj-lt"/>
              </a:rPr>
              <a:t> 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Обчисли у скільки разів </a:t>
            </a:r>
            <a:r>
              <a:rPr lang="uk-UA" sz="4600" dirty="0">
                <a:solidFill>
                  <a:schemeClr val="tx1"/>
                </a:solidFill>
                <a:latin typeface="+mj-lt"/>
              </a:rPr>
              <a:t>ти молодший / молодша за них</a:t>
            </a:r>
            <a:r>
              <a:rPr lang="uk-UA" sz="4600" dirty="0" smtClean="0">
                <a:solidFill>
                  <a:schemeClr val="tx1"/>
                </a:solidFill>
                <a:latin typeface="+mj-lt"/>
              </a:rPr>
              <a:t>. Чи завжди це можливо?</a:t>
            </a:r>
            <a:endParaRPr lang="uk-UA" sz="460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8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2734875"/>
          </a:xfrm>
        </p:spPr>
        <p:txBody>
          <a:bodyPr/>
          <a:lstStyle/>
          <a:p>
            <a:pPr algn="ctr"/>
            <a:r>
              <a:rPr lang="uk-UA" dirty="0" smtClean="0"/>
              <a:t>Урок закінчено!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/>
              <a:t>Дякую за роботу!</a:t>
            </a:r>
          </a:p>
        </p:txBody>
      </p:sp>
    </p:spTree>
    <p:extLst>
      <p:ext uri="{BB962C8B-B14F-4D97-AF65-F5344CB8AC3E}">
        <p14:creationId xmlns:p14="http://schemas.microsoft.com/office/powerpoint/2010/main" val="465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Приготуй                      Вчись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Робочий зошит</a:t>
            </a:r>
          </a:p>
          <a:p>
            <a:r>
              <a:rPr lang="uk-UA" sz="3200" dirty="0" smtClean="0"/>
              <a:t>Підручник з математики</a:t>
            </a:r>
          </a:p>
          <a:p>
            <a:r>
              <a:rPr lang="uk-UA" sz="3200" dirty="0" smtClean="0"/>
              <a:t>Ручку, лінійку, </a:t>
            </a:r>
            <a:r>
              <a:rPr lang="uk-UA" sz="3200" dirty="0" smtClean="0"/>
              <a:t>олівці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Читати інструкції уважно і крокувати за ними</a:t>
            </a:r>
          </a:p>
          <a:p>
            <a:r>
              <a:rPr lang="uk-UA" sz="3200" dirty="0" smtClean="0"/>
              <a:t>Порівнювати числа</a:t>
            </a:r>
          </a:p>
          <a:p>
            <a:r>
              <a:rPr lang="uk-UA" sz="3200" dirty="0"/>
              <a:t>Складати правила</a:t>
            </a:r>
          </a:p>
          <a:p>
            <a:r>
              <a:rPr lang="uk-UA" sz="3200" dirty="0" smtClean="0"/>
              <a:t>Виконувати усні обчислення</a:t>
            </a:r>
          </a:p>
          <a:p>
            <a:r>
              <a:rPr lang="uk-UA" sz="3200" dirty="0" smtClean="0"/>
              <a:t>Самостійно вести записи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2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/>
              <a:t>Крок 1  </a:t>
            </a:r>
            <a:r>
              <a:rPr lang="uk-UA" sz="5300" b="1" dirty="0" smtClean="0"/>
              <a:t>Приготуйся працювати у зошиті</a:t>
            </a:r>
            <a:endParaRPr lang="uk-UA" sz="5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60812"/>
            <a:ext cx="10058400" cy="380828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400" dirty="0" smtClean="0"/>
              <a:t>Який сьогодні день тижня?</a:t>
            </a:r>
          </a:p>
          <a:p>
            <a:pPr algn="ctr"/>
            <a:r>
              <a:rPr lang="uk-UA" sz="4400" dirty="0" smtClean="0"/>
              <a:t>Яке число і місяць?</a:t>
            </a:r>
          </a:p>
          <a:p>
            <a:pPr algn="ctr"/>
            <a:r>
              <a:rPr lang="uk-UA" sz="4400" dirty="0" err="1" smtClean="0"/>
              <a:t>Запиши</a:t>
            </a:r>
            <a:r>
              <a:rPr lang="uk-UA" sz="4400" dirty="0" smtClean="0"/>
              <a:t> дату.</a:t>
            </a:r>
          </a:p>
          <a:p>
            <a:pPr algn="ctr"/>
            <a:r>
              <a:rPr lang="uk-UA" sz="4400" dirty="0" err="1" smtClean="0"/>
              <a:t>Пропиши</a:t>
            </a:r>
            <a:r>
              <a:rPr lang="uk-UA" sz="4400" dirty="0" smtClean="0"/>
              <a:t> число у рядок каліграфічно.</a:t>
            </a:r>
          </a:p>
          <a:p>
            <a:pPr algn="ctr"/>
            <a:r>
              <a:rPr lang="uk-UA" sz="4400" dirty="0" smtClean="0"/>
              <a:t>Розкажи про число (двоцифрове і </a:t>
            </a:r>
            <a:r>
              <a:rPr lang="uk-UA" sz="4400" dirty="0" err="1" smtClean="0"/>
              <a:t>т.д</a:t>
            </a:r>
            <a:r>
              <a:rPr lang="uk-UA" sz="4400" dirty="0" smtClean="0"/>
              <a:t>)</a:t>
            </a:r>
          </a:p>
          <a:p>
            <a:pPr algn="ctr"/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4125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80487" cy="1364776"/>
          </a:xfrm>
        </p:spPr>
        <p:txBody>
          <a:bodyPr>
            <a:normAutofit/>
          </a:bodyPr>
          <a:lstStyle/>
          <a:p>
            <a:pPr algn="just"/>
            <a:r>
              <a:rPr lang="ru-RU" sz="6400" b="1" dirty="0" err="1" smtClean="0"/>
              <a:t>Крок</a:t>
            </a:r>
            <a:r>
              <a:rPr lang="ru-RU" sz="6400" b="1" dirty="0" smtClean="0"/>
              <a:t> </a:t>
            </a:r>
            <a:r>
              <a:rPr lang="ru-RU" sz="6400" b="1" dirty="0" smtClean="0"/>
              <a:t>2      Повтори </a:t>
            </a:r>
            <a:r>
              <a:rPr lang="ru-RU" sz="6400" b="1" dirty="0" smtClean="0"/>
              <a:t>правило</a:t>
            </a:r>
            <a:endParaRPr lang="uk-UA" sz="6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197288"/>
            <a:ext cx="12351224" cy="4981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600" dirty="0" smtClean="0">
                <a:solidFill>
                  <a:srgbClr val="002060"/>
                </a:solidFill>
              </a:rPr>
              <a:t>Щоб </a:t>
            </a:r>
            <a:r>
              <a:rPr lang="uk-UA" sz="4600" dirty="0">
                <a:solidFill>
                  <a:srgbClr val="002060"/>
                </a:solidFill>
              </a:rPr>
              <a:t>дізнатися </a:t>
            </a:r>
            <a:r>
              <a:rPr lang="uk-UA" sz="4600" dirty="0">
                <a:solidFill>
                  <a:srgbClr val="FF0000"/>
                </a:solidFill>
              </a:rPr>
              <a:t>у скільки разів </a:t>
            </a:r>
            <a:r>
              <a:rPr lang="uk-UA" sz="4600" dirty="0">
                <a:solidFill>
                  <a:srgbClr val="002060"/>
                </a:solidFill>
              </a:rPr>
              <a:t>одне число </a:t>
            </a:r>
            <a:endParaRPr lang="uk-UA" sz="4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4600" u="sng" dirty="0" smtClean="0">
                <a:solidFill>
                  <a:srgbClr val="002060"/>
                </a:solidFill>
              </a:rPr>
              <a:t>більше або менше</a:t>
            </a:r>
            <a:r>
              <a:rPr lang="uk-UA" sz="4600" dirty="0" smtClean="0">
                <a:solidFill>
                  <a:srgbClr val="002060"/>
                </a:solidFill>
              </a:rPr>
              <a:t> </a:t>
            </a:r>
            <a:r>
              <a:rPr lang="uk-UA" sz="4600" dirty="0">
                <a:solidFill>
                  <a:srgbClr val="002060"/>
                </a:solidFill>
              </a:rPr>
              <a:t>іншого, </a:t>
            </a:r>
            <a:endParaRPr lang="uk-UA" sz="4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4600" dirty="0" smtClean="0">
                <a:solidFill>
                  <a:srgbClr val="002060"/>
                </a:solidFill>
              </a:rPr>
              <a:t>треба</a:t>
            </a:r>
            <a:r>
              <a:rPr lang="uk-UA" sz="4600" dirty="0" smtClean="0">
                <a:solidFill>
                  <a:srgbClr val="FF0000"/>
                </a:solidFill>
              </a:rPr>
              <a:t> </a:t>
            </a:r>
            <a:r>
              <a:rPr lang="uk-UA" sz="4600" dirty="0">
                <a:solidFill>
                  <a:srgbClr val="FF0000"/>
                </a:solidFill>
              </a:rPr>
              <a:t>більше </a:t>
            </a:r>
            <a:r>
              <a:rPr lang="uk-UA" sz="4600" dirty="0">
                <a:solidFill>
                  <a:srgbClr val="002060"/>
                </a:solidFill>
              </a:rPr>
              <a:t>число</a:t>
            </a:r>
            <a:r>
              <a:rPr lang="uk-UA" sz="4600" dirty="0">
                <a:solidFill>
                  <a:srgbClr val="FF0000"/>
                </a:solidFill>
              </a:rPr>
              <a:t> поділити </a:t>
            </a:r>
            <a:r>
              <a:rPr lang="uk-UA" sz="4600" dirty="0">
                <a:solidFill>
                  <a:srgbClr val="002060"/>
                </a:solidFill>
              </a:rPr>
              <a:t>на</a:t>
            </a:r>
            <a:r>
              <a:rPr lang="uk-UA" sz="4600" dirty="0">
                <a:solidFill>
                  <a:srgbClr val="FF0000"/>
                </a:solidFill>
              </a:rPr>
              <a:t> менше </a:t>
            </a:r>
            <a:r>
              <a:rPr lang="uk-UA" sz="4600" dirty="0">
                <a:solidFill>
                  <a:srgbClr val="002060"/>
                </a:solidFill>
              </a:rPr>
              <a:t>число.</a:t>
            </a:r>
          </a:p>
          <a:p>
            <a:pPr marL="0" indent="0" algn="ctr">
              <a:buNone/>
            </a:pPr>
            <a:r>
              <a:rPr lang="uk-UA" sz="4600" dirty="0" smtClean="0">
                <a:latin typeface="+mj-lt"/>
              </a:rPr>
              <a:t>Наведи приклад.</a:t>
            </a:r>
            <a:endParaRPr lang="uk-UA" sz="4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32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754" y="414364"/>
            <a:ext cx="10058400" cy="1201003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sz="5400" b="1" dirty="0" err="1" smtClean="0"/>
              <a:t>Крок</a:t>
            </a:r>
            <a:r>
              <a:rPr lang="ru-RU" sz="5400" b="1" dirty="0" smtClean="0"/>
              <a:t> 3         </a:t>
            </a:r>
            <a:r>
              <a:rPr lang="ru-RU" sz="5800" b="1" dirty="0" err="1" smtClean="0"/>
              <a:t>Розв’язуємо</a:t>
            </a:r>
            <a:r>
              <a:rPr lang="ru-RU" sz="5800" b="1" dirty="0" smtClean="0"/>
              <a:t> задачу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54228" y="2064098"/>
            <a:ext cx="10182596" cy="4363998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</a:t>
            </a:r>
            <a:r>
              <a:rPr lang="uk-UA" sz="3900" dirty="0" smtClean="0"/>
              <a:t>Відкрий підручник на </a:t>
            </a:r>
            <a:r>
              <a:rPr lang="uk-UA" sz="3900" dirty="0" err="1" smtClean="0"/>
              <a:t>стор</a:t>
            </a:r>
            <a:r>
              <a:rPr lang="uk-UA" sz="3900" dirty="0" smtClean="0"/>
              <a:t>. 110.</a:t>
            </a:r>
            <a:endParaRPr lang="uk-UA" sz="39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3900" dirty="0"/>
              <a:t> </a:t>
            </a:r>
            <a:r>
              <a:rPr lang="uk-UA" sz="3900" dirty="0" smtClean="0"/>
              <a:t>Прочитай задачу 8. Що таке </a:t>
            </a:r>
            <a:r>
              <a:rPr lang="uk-UA" sz="3900" dirty="0" err="1" smtClean="0"/>
              <a:t>віммельбух</a:t>
            </a:r>
            <a:r>
              <a:rPr lang="uk-UA" sz="3900" dirty="0" smtClean="0"/>
              <a:t>? </a:t>
            </a:r>
          </a:p>
          <a:p>
            <a:pPr marL="0" indent="0">
              <a:buNone/>
            </a:pPr>
            <a:r>
              <a:rPr lang="uk-UA" sz="3900" dirty="0" smtClean="0"/>
              <a:t>Це </a:t>
            </a:r>
            <a:r>
              <a:rPr lang="uk-UA" sz="3900" dirty="0" smtClean="0"/>
              <a:t>книжка-</a:t>
            </a:r>
            <a:r>
              <a:rPr lang="uk-UA" sz="3900" dirty="0" err="1" smtClean="0"/>
              <a:t>розглядалка</a:t>
            </a:r>
            <a:r>
              <a:rPr lang="uk-UA" sz="3900" dirty="0" smtClean="0"/>
              <a:t>, в якій багато малюнків і мало тексту.</a:t>
            </a:r>
            <a:endParaRPr lang="uk-UA" sz="39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3900" dirty="0"/>
              <a:t> </a:t>
            </a:r>
            <a:r>
              <a:rPr lang="uk-UA" sz="3900" dirty="0" smtClean="0"/>
              <a:t>Прочитай ще раз умову задачі. Що будемо рахувати?</a:t>
            </a:r>
          </a:p>
          <a:p>
            <a:pPr marL="0" indent="0">
              <a:buNone/>
            </a:pPr>
            <a:r>
              <a:rPr lang="uk-UA" sz="3200" dirty="0"/>
              <a:t> </a:t>
            </a:r>
            <a:endParaRPr lang="uk-UA" sz="3200" dirty="0" smtClean="0"/>
          </a:p>
        </p:txBody>
      </p:sp>
    </p:spTree>
    <p:extLst>
      <p:ext uri="{BB962C8B-B14F-4D97-AF65-F5344CB8AC3E}">
        <p14:creationId xmlns:p14="http://schemas.microsoft.com/office/powerpoint/2010/main" val="41348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96036" y="3125337"/>
            <a:ext cx="10945503" cy="323451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</a:t>
            </a:r>
            <a:r>
              <a:rPr lang="uk-UA" sz="3600" dirty="0" smtClean="0"/>
              <a:t>Розглянь малюнок.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Чи знаємо ми скільки кг в одній пачці </a:t>
            </a:r>
            <a:r>
              <a:rPr lang="uk-UA" sz="3600" dirty="0" err="1" smtClean="0"/>
              <a:t>віммельбухів</a:t>
            </a:r>
            <a:r>
              <a:rPr lang="uk-UA" sz="3600" dirty="0" smtClean="0"/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Якою дією це можна знайти?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err="1" smtClean="0"/>
              <a:t>Запиши</a:t>
            </a:r>
            <a:r>
              <a:rPr lang="uk-UA" sz="3600" dirty="0" smtClean="0"/>
              <a:t> першу дію розв’язання (без короткої умови).</a:t>
            </a: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814" t="31633" r="13247" b="37905"/>
          <a:stretch/>
        </p:blipFill>
        <p:spPr>
          <a:xfrm>
            <a:off x="1096597" y="796174"/>
            <a:ext cx="10144380" cy="20881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6036" y="609708"/>
            <a:ext cx="21687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Віммельбухи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67148" y="609708"/>
            <a:ext cx="2192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Розмальовки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4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4776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Перевір</a:t>
            </a:r>
            <a:endParaRPr lang="uk-UA" sz="5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18615" y="1760560"/>
            <a:ext cx="11273051" cy="42853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400" dirty="0" smtClean="0"/>
              <a:t>Задача</a:t>
            </a:r>
          </a:p>
          <a:p>
            <a:pPr marL="0" indent="0" algn="ctr">
              <a:buNone/>
            </a:pPr>
            <a:r>
              <a:rPr lang="uk-UA" sz="4400" dirty="0" smtClean="0"/>
              <a:t>Розв’язання</a:t>
            </a:r>
          </a:p>
          <a:p>
            <a:pPr marL="742950" indent="-742950" algn="just">
              <a:buAutoNum type="arabicParenR"/>
            </a:pPr>
            <a:r>
              <a:rPr lang="uk-UA" sz="4400" dirty="0" smtClean="0"/>
              <a:t>18 : 3 = 6 (кг) </a:t>
            </a:r>
            <a:r>
              <a:rPr lang="uk-UA" sz="4400" dirty="0" err="1" smtClean="0"/>
              <a:t>віммельбухів</a:t>
            </a:r>
            <a:r>
              <a:rPr lang="uk-UA" sz="4400" dirty="0" smtClean="0"/>
              <a:t> в 1 пачці;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Яка маса пачки розмальовок?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У скільки разів </a:t>
            </a:r>
            <a:r>
              <a:rPr lang="uk-UA" sz="4400" dirty="0" smtClean="0">
                <a:solidFill>
                  <a:srgbClr val="FF0000"/>
                </a:solidFill>
              </a:rPr>
              <a:t>6кг</a:t>
            </a:r>
            <a:r>
              <a:rPr lang="uk-UA" sz="4400" dirty="0" smtClean="0"/>
              <a:t> більше </a:t>
            </a:r>
            <a:r>
              <a:rPr lang="uk-UA" sz="4400" dirty="0" smtClean="0">
                <a:solidFill>
                  <a:srgbClr val="FF0000"/>
                </a:solidFill>
              </a:rPr>
              <a:t>3 кг</a:t>
            </a:r>
            <a:r>
              <a:rPr lang="uk-UA" sz="4400" dirty="0" smtClean="0"/>
              <a:t>?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uk-UA" sz="4400" dirty="0"/>
              <a:t> </a:t>
            </a:r>
            <a:r>
              <a:rPr lang="uk-UA" sz="4400" dirty="0" smtClean="0"/>
              <a:t>Пригадай правило.</a:t>
            </a:r>
          </a:p>
          <a:p>
            <a:pPr marL="0" indent="0" algn="ctr">
              <a:buNone/>
            </a:pPr>
            <a:endParaRPr lang="uk-UA" sz="3600" dirty="0" smtClean="0"/>
          </a:p>
          <a:p>
            <a:pPr marL="0" indent="0" algn="ctr">
              <a:buNone/>
            </a:pPr>
            <a:endParaRPr lang="uk-UA" sz="4400" dirty="0"/>
          </a:p>
          <a:p>
            <a:pPr>
              <a:buFont typeface="Courier New" panose="02070309020205020404" pitchFamily="49" charset="0"/>
              <a:buChar char="o"/>
            </a:pPr>
            <a:endParaRPr lang="uk-UA" sz="3200" dirty="0" smtClean="0">
              <a:latin typeface="+mj-lt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6960359" y="542361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627" y="758952"/>
            <a:ext cx="10945504" cy="3007830"/>
          </a:xfrm>
        </p:spPr>
        <p:txBody>
          <a:bodyPr>
            <a:normAutofit/>
          </a:bodyPr>
          <a:lstStyle/>
          <a:p>
            <a:pPr marL="0" indent="0" algn="ctr"/>
            <a:r>
              <a:rPr lang="uk-UA" sz="4800" dirty="0">
                <a:solidFill>
                  <a:srgbClr val="002060"/>
                </a:solidFill>
              </a:rPr>
              <a:t>Щоб дізнатися </a:t>
            </a:r>
            <a:r>
              <a:rPr lang="uk-UA" sz="4800" dirty="0">
                <a:solidFill>
                  <a:srgbClr val="FF0000"/>
                </a:solidFill>
              </a:rPr>
              <a:t>у скільки разів </a:t>
            </a:r>
            <a:r>
              <a:rPr lang="uk-UA" sz="4800" dirty="0">
                <a:solidFill>
                  <a:srgbClr val="002060"/>
                </a:solidFill>
              </a:rPr>
              <a:t>одне число </a:t>
            </a:r>
            <a:br>
              <a:rPr lang="uk-UA" sz="4800" dirty="0">
                <a:solidFill>
                  <a:srgbClr val="002060"/>
                </a:solidFill>
              </a:rPr>
            </a:br>
            <a:r>
              <a:rPr lang="uk-UA" sz="4800" u="sng" dirty="0">
                <a:solidFill>
                  <a:srgbClr val="002060"/>
                </a:solidFill>
              </a:rPr>
              <a:t>більше або менше</a:t>
            </a:r>
            <a:r>
              <a:rPr lang="uk-UA" sz="4800" dirty="0">
                <a:solidFill>
                  <a:srgbClr val="002060"/>
                </a:solidFill>
              </a:rPr>
              <a:t> іншого, </a:t>
            </a:r>
            <a:br>
              <a:rPr lang="uk-UA" sz="4800" dirty="0">
                <a:solidFill>
                  <a:srgbClr val="002060"/>
                </a:solidFill>
              </a:rPr>
            </a:br>
            <a:r>
              <a:rPr lang="uk-UA" sz="4800" dirty="0">
                <a:solidFill>
                  <a:srgbClr val="002060"/>
                </a:solidFill>
              </a:rPr>
              <a:t>треба</a:t>
            </a:r>
            <a:r>
              <a:rPr lang="uk-UA" sz="4800" dirty="0">
                <a:solidFill>
                  <a:srgbClr val="FF0000"/>
                </a:solidFill>
              </a:rPr>
              <a:t> більше </a:t>
            </a:r>
            <a:r>
              <a:rPr lang="uk-UA" sz="4800" dirty="0">
                <a:solidFill>
                  <a:srgbClr val="002060"/>
                </a:solidFill>
              </a:rPr>
              <a:t>число</a:t>
            </a:r>
            <a:r>
              <a:rPr lang="uk-UA" sz="4800" dirty="0">
                <a:solidFill>
                  <a:srgbClr val="FF0000"/>
                </a:solidFill>
              </a:rPr>
              <a:t> поділити </a:t>
            </a:r>
            <a:r>
              <a:rPr lang="uk-UA" sz="4800" dirty="0">
                <a:solidFill>
                  <a:srgbClr val="002060"/>
                </a:solidFill>
              </a:rPr>
              <a:t>на</a:t>
            </a:r>
            <a:r>
              <a:rPr lang="uk-UA" sz="4800" dirty="0">
                <a:solidFill>
                  <a:srgbClr val="FF0000"/>
                </a:solidFill>
              </a:rPr>
              <a:t> </a:t>
            </a:r>
            <a:r>
              <a:rPr lang="uk-UA" sz="4800" dirty="0" smtClean="0">
                <a:solidFill>
                  <a:srgbClr val="FF0000"/>
                </a:solidFill>
              </a:rPr>
              <a:t>менше.</a:t>
            </a:r>
            <a:endParaRPr lang="uk-UA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smtClean="0"/>
              <a:t>Закінчи розв’язання задачі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38569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Стоп урок!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Попий води.</a:t>
            </a:r>
          </a:p>
          <a:p>
            <a:r>
              <a:rPr lang="uk-UA" sz="3200" dirty="0" smtClean="0"/>
              <a:t>Виконай декілька вправ.</a:t>
            </a:r>
            <a:endParaRPr lang="uk-UA" sz="3200" dirty="0"/>
          </a:p>
        </p:txBody>
      </p:sp>
      <p:pic>
        <p:nvPicPr>
          <p:cNvPr id="5" name="Фізкультхвилинка - СКІК ТА СКОК - Веселі Дитячі Пісні - RoNika і ютуб канал З Любов'ю до Діт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581" y="829432"/>
            <a:ext cx="7744391" cy="4356931"/>
          </a:xfrm>
        </p:spPr>
      </p:pic>
    </p:spTree>
    <p:extLst>
      <p:ext uri="{BB962C8B-B14F-4D97-AF65-F5344CB8AC3E}">
        <p14:creationId xmlns:p14="http://schemas.microsoft.com/office/powerpoint/2010/main" val="32599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490</TotalTime>
  <Words>384</Words>
  <Application>Microsoft Office PowerPoint</Application>
  <PresentationFormat>Широкоэкранный</PresentationFormat>
  <Paragraphs>78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Ретро</vt:lpstr>
      <vt:lpstr>Математика</vt:lpstr>
      <vt:lpstr>Приготуй                      Вчись</vt:lpstr>
      <vt:lpstr>Крок 1  Приготуйся працювати у зошиті</vt:lpstr>
      <vt:lpstr>Крок 2      Повтори правило</vt:lpstr>
      <vt:lpstr> Крок 3         Розв’язуємо задачу</vt:lpstr>
      <vt:lpstr>Презентация PowerPoint</vt:lpstr>
      <vt:lpstr>Перевір</vt:lpstr>
      <vt:lpstr>Щоб дізнатися у скільки разів одне число  більше або менше іншого,  треба більше число поділити на менше.</vt:lpstr>
      <vt:lpstr>Стоп урок! </vt:lpstr>
      <vt:lpstr>Крок 4          Самостійна робота</vt:lpstr>
      <vt:lpstr>Крок 5           Ще одна задача</vt:lpstr>
      <vt:lpstr>      Складаємо  коротку  умову</vt:lpstr>
      <vt:lpstr>          Запиши розв’язання відповідь</vt:lpstr>
      <vt:lpstr>Крок 7      Домашнє завдання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51</cp:revision>
  <dcterms:created xsi:type="dcterms:W3CDTF">2020-03-23T06:40:25Z</dcterms:created>
  <dcterms:modified xsi:type="dcterms:W3CDTF">2020-03-29T11:30:53Z</dcterms:modified>
</cp:coreProperties>
</file>