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58" r:id="rId5"/>
    <p:sldId id="274" r:id="rId6"/>
    <p:sldId id="264" r:id="rId7"/>
    <p:sldId id="262" r:id="rId8"/>
    <p:sldId id="275" r:id="rId9"/>
    <p:sldId id="276" r:id="rId10"/>
    <p:sldId id="277" r:id="rId11"/>
    <p:sldId id="278" r:id="rId12"/>
    <p:sldId id="279" r:id="rId13"/>
    <p:sldId id="263" r:id="rId14"/>
    <p:sldId id="281" r:id="rId15"/>
    <p:sldId id="282" r:id="rId16"/>
    <p:sldId id="280" r:id="rId17"/>
    <p:sldId id="269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5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43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827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98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7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467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00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839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43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42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95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01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461920"/>
          </a:xfrm>
        </p:spPr>
        <p:txBody>
          <a:bodyPr/>
          <a:lstStyle/>
          <a:p>
            <a:pPr algn="ctr"/>
            <a:r>
              <a:rPr lang="uk-UA" b="1" dirty="0" smtClean="0"/>
              <a:t>Математика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uk-UA" b="1" dirty="0" smtClean="0"/>
              <a:t>ІІ тиждень</a:t>
            </a:r>
          </a:p>
          <a:p>
            <a:pPr algn="ctr"/>
            <a:r>
              <a:rPr lang="uk-UA" b="1" dirty="0" smtClean="0"/>
              <a:t>Урок №3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3549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4776"/>
          </a:xfrm>
        </p:spPr>
        <p:txBody>
          <a:bodyPr>
            <a:normAutofit/>
          </a:bodyPr>
          <a:lstStyle/>
          <a:p>
            <a:r>
              <a:rPr lang="uk-UA" sz="5400" b="1" dirty="0" smtClean="0"/>
              <a:t>Крок 6</a:t>
            </a:r>
            <a:r>
              <a:rPr lang="uk-UA" b="1" dirty="0" smtClean="0"/>
              <a:t>     </a:t>
            </a:r>
            <a:r>
              <a:rPr lang="ru-RU" sz="5800" b="1" dirty="0" err="1" smtClean="0"/>
              <a:t>Складаємо</a:t>
            </a:r>
            <a:r>
              <a:rPr lang="ru-RU" sz="5800" b="1" dirty="0" smtClean="0"/>
              <a:t> правило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0377" y="1760560"/>
            <a:ext cx="11505062" cy="49814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400" dirty="0" smtClean="0"/>
              <a:t>        Пам’ятай!  Правило підходить не тільки до чисел 12 і 3. Правило має підходити для обчислення будь-яких чисел і величин.</a:t>
            </a:r>
          </a:p>
          <a:p>
            <a:pPr marL="0" indent="0" algn="ctr">
              <a:buNone/>
            </a:pPr>
            <a:r>
              <a:rPr lang="uk-UA" sz="4400" dirty="0" smtClean="0"/>
              <a:t>Наприклад, для чисел 15 і 3, 48 і 6.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85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4776"/>
          </a:xfrm>
        </p:spPr>
        <p:txBody>
          <a:bodyPr>
            <a:normAutofit/>
          </a:bodyPr>
          <a:lstStyle/>
          <a:p>
            <a:r>
              <a:rPr lang="ru-RU" sz="5800" b="1" dirty="0" smtClean="0"/>
              <a:t>          </a:t>
            </a:r>
            <a:r>
              <a:rPr lang="ru-RU" sz="5800" b="1" dirty="0" err="1" smtClean="0"/>
              <a:t>Складаємо</a:t>
            </a:r>
            <a:r>
              <a:rPr lang="ru-RU" sz="5800" b="1" dirty="0" smtClean="0"/>
              <a:t> правило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0377" y="1760560"/>
            <a:ext cx="11505062" cy="49814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400" dirty="0" smtClean="0"/>
              <a:t>Подивись, який вираз ти склав/склала, щоб дізнатися, у скільки разів 12 більше 3.</a:t>
            </a:r>
          </a:p>
          <a:p>
            <a:pPr marL="0" indent="0" algn="just">
              <a:buNone/>
            </a:pPr>
            <a:r>
              <a:rPr lang="uk-UA" sz="4400" dirty="0" smtClean="0"/>
              <a:t>Помірку! Додай потрібні слова.</a:t>
            </a:r>
          </a:p>
          <a:p>
            <a:pPr marL="0" indent="0" algn="just">
              <a:buNone/>
            </a:pPr>
            <a:r>
              <a:rPr lang="uk-UA" sz="4400" dirty="0" smtClean="0">
                <a:solidFill>
                  <a:srgbClr val="002060"/>
                </a:solidFill>
              </a:rPr>
              <a:t>Щоб дізнатися </a:t>
            </a:r>
            <a:r>
              <a:rPr lang="uk-UA" sz="4400" dirty="0" smtClean="0">
                <a:solidFill>
                  <a:srgbClr val="FF0000"/>
                </a:solidFill>
              </a:rPr>
              <a:t>у скільки разів </a:t>
            </a:r>
            <a:r>
              <a:rPr lang="uk-UA" sz="4400" dirty="0" smtClean="0">
                <a:solidFill>
                  <a:srgbClr val="002060"/>
                </a:solidFill>
              </a:rPr>
              <a:t>одне число більше іншого, треба</a:t>
            </a:r>
            <a:r>
              <a:rPr lang="uk-UA" sz="4400" dirty="0" smtClean="0">
                <a:solidFill>
                  <a:srgbClr val="FF0000"/>
                </a:solidFill>
              </a:rPr>
              <a:t> _______ </a:t>
            </a:r>
            <a:r>
              <a:rPr lang="uk-UA" sz="4400" dirty="0" smtClean="0">
                <a:solidFill>
                  <a:srgbClr val="002060"/>
                </a:solidFill>
              </a:rPr>
              <a:t>число</a:t>
            </a:r>
            <a:r>
              <a:rPr lang="uk-UA" sz="4400" dirty="0" smtClean="0">
                <a:solidFill>
                  <a:srgbClr val="FF0000"/>
                </a:solidFill>
              </a:rPr>
              <a:t> _____ </a:t>
            </a:r>
            <a:r>
              <a:rPr lang="uk-UA" sz="4400" dirty="0" smtClean="0">
                <a:solidFill>
                  <a:srgbClr val="002060"/>
                </a:solidFill>
              </a:rPr>
              <a:t>на</a:t>
            </a:r>
            <a:r>
              <a:rPr lang="uk-UA" sz="4400" dirty="0" smtClean="0">
                <a:solidFill>
                  <a:srgbClr val="FF0000"/>
                </a:solidFill>
              </a:rPr>
              <a:t> _____ </a:t>
            </a:r>
            <a:r>
              <a:rPr lang="uk-UA" sz="4400" dirty="0" smtClean="0">
                <a:solidFill>
                  <a:srgbClr val="002060"/>
                </a:solidFill>
              </a:rPr>
              <a:t>число.</a:t>
            </a:r>
            <a:endParaRPr lang="uk-UA" sz="42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uk-UA" sz="4400" dirty="0" smtClean="0"/>
          </a:p>
          <a:p>
            <a:pPr>
              <a:buFont typeface="Courier New" panose="02070309020205020404" pitchFamily="49" charset="0"/>
              <a:buChar char="o"/>
            </a:pPr>
            <a:endParaRPr lang="uk-UA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10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4776"/>
          </a:xfrm>
        </p:spPr>
        <p:txBody>
          <a:bodyPr>
            <a:normAutofit/>
          </a:bodyPr>
          <a:lstStyle/>
          <a:p>
            <a:r>
              <a:rPr lang="ru-RU" sz="5800" b="1" dirty="0" smtClean="0"/>
              <a:t>          </a:t>
            </a:r>
            <a:r>
              <a:rPr lang="ru-RU" sz="5800" b="1" dirty="0" err="1" smtClean="0"/>
              <a:t>Складаємо</a:t>
            </a:r>
            <a:r>
              <a:rPr lang="ru-RU" sz="5800" b="1" dirty="0" smtClean="0"/>
              <a:t> правило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0377" y="1760560"/>
            <a:ext cx="11505062" cy="49814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6000" dirty="0" smtClean="0">
                <a:solidFill>
                  <a:srgbClr val="002060"/>
                </a:solidFill>
              </a:rPr>
              <a:t>Щоб дізнатися </a:t>
            </a:r>
            <a:r>
              <a:rPr lang="uk-UA" sz="6000" dirty="0" smtClean="0">
                <a:solidFill>
                  <a:srgbClr val="FF0000"/>
                </a:solidFill>
              </a:rPr>
              <a:t>у скільки разів </a:t>
            </a:r>
            <a:r>
              <a:rPr lang="uk-UA" sz="6000" dirty="0" smtClean="0">
                <a:solidFill>
                  <a:srgbClr val="002060"/>
                </a:solidFill>
              </a:rPr>
              <a:t>одне число більше іншого, треба</a:t>
            </a:r>
            <a:r>
              <a:rPr lang="uk-UA" sz="6000" dirty="0" smtClean="0">
                <a:solidFill>
                  <a:srgbClr val="FF0000"/>
                </a:solidFill>
              </a:rPr>
              <a:t> більше </a:t>
            </a:r>
            <a:r>
              <a:rPr lang="uk-UA" sz="6000" dirty="0" smtClean="0">
                <a:solidFill>
                  <a:srgbClr val="002060"/>
                </a:solidFill>
              </a:rPr>
              <a:t>число</a:t>
            </a:r>
            <a:r>
              <a:rPr lang="uk-UA" sz="6000" dirty="0" smtClean="0">
                <a:solidFill>
                  <a:srgbClr val="FF0000"/>
                </a:solidFill>
              </a:rPr>
              <a:t> поділити </a:t>
            </a:r>
            <a:r>
              <a:rPr lang="uk-UA" sz="6000" dirty="0" smtClean="0">
                <a:solidFill>
                  <a:srgbClr val="002060"/>
                </a:solidFill>
              </a:rPr>
              <a:t>на</a:t>
            </a:r>
            <a:r>
              <a:rPr lang="uk-UA" sz="6000" dirty="0" smtClean="0">
                <a:solidFill>
                  <a:srgbClr val="FF0000"/>
                </a:solidFill>
              </a:rPr>
              <a:t> менше </a:t>
            </a:r>
            <a:r>
              <a:rPr lang="uk-UA" sz="6000" dirty="0" smtClean="0">
                <a:solidFill>
                  <a:srgbClr val="002060"/>
                </a:solidFill>
              </a:rPr>
              <a:t>число.</a:t>
            </a:r>
          </a:p>
          <a:p>
            <a:pPr marL="0" indent="0" algn="ctr">
              <a:buNone/>
            </a:pPr>
            <a:r>
              <a:rPr lang="uk-UA" sz="4400" dirty="0" smtClean="0"/>
              <a:t>Дізнайся, у скільки разів 15 більше 3, </a:t>
            </a:r>
          </a:p>
          <a:p>
            <a:pPr marL="0" indent="0" algn="ctr">
              <a:buNone/>
            </a:pPr>
            <a:r>
              <a:rPr lang="uk-UA" sz="4400" dirty="0" smtClean="0"/>
              <a:t>48 більше 6.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97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000" b="1" dirty="0" smtClean="0"/>
              <a:t>Стоп урок!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Попий води.</a:t>
            </a:r>
          </a:p>
          <a:p>
            <a:r>
              <a:rPr lang="uk-UA" sz="3200" dirty="0" smtClean="0"/>
              <a:t>Виконай декілька вправ.</a:t>
            </a:r>
            <a:endParaRPr lang="uk-UA" sz="3200" dirty="0"/>
          </a:p>
        </p:txBody>
      </p:sp>
      <p:pic>
        <p:nvPicPr>
          <p:cNvPr id="5" name="Фізкультхвилинка - СКІК ТА СКОК - Веселі Дитячі Пісні - RoNika і ютуб канал З Любов'ю до Діте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6581" y="829432"/>
            <a:ext cx="7744391" cy="4356931"/>
          </a:xfrm>
        </p:spPr>
      </p:pic>
    </p:spTree>
    <p:extLst>
      <p:ext uri="{BB962C8B-B14F-4D97-AF65-F5344CB8AC3E}">
        <p14:creationId xmlns:p14="http://schemas.microsoft.com/office/powerpoint/2010/main" val="32599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80487" cy="1364776"/>
          </a:xfrm>
        </p:spPr>
        <p:txBody>
          <a:bodyPr>
            <a:normAutofit fontScale="90000"/>
          </a:bodyPr>
          <a:lstStyle/>
          <a:p>
            <a:r>
              <a:rPr lang="ru-RU" sz="6000" b="1" dirty="0" err="1" smtClean="0"/>
              <a:t>Крок</a:t>
            </a:r>
            <a:r>
              <a:rPr lang="ru-RU" sz="6000" b="1" dirty="0" smtClean="0"/>
              <a:t> 7</a:t>
            </a:r>
            <a:r>
              <a:rPr lang="ru-RU" sz="6400" b="1" dirty="0" smtClean="0"/>
              <a:t>        Робота з </a:t>
            </a:r>
            <a:r>
              <a:rPr lang="ru-RU" sz="6400" b="1" dirty="0" err="1" smtClean="0"/>
              <a:t>підручником</a:t>
            </a:r>
            <a:endParaRPr lang="uk-UA" sz="64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0377" y="1760560"/>
            <a:ext cx="11505062" cy="498143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200" dirty="0" smtClean="0">
                <a:latin typeface="+mj-lt"/>
              </a:rPr>
              <a:t> </a:t>
            </a:r>
            <a:r>
              <a:rPr lang="uk-UA" sz="4000" dirty="0" smtClean="0">
                <a:latin typeface="+mj-lt"/>
              </a:rPr>
              <a:t>Відкрий підручник на </a:t>
            </a:r>
            <a:r>
              <a:rPr lang="uk-UA" sz="4000" dirty="0" err="1" smtClean="0">
                <a:latin typeface="+mj-lt"/>
              </a:rPr>
              <a:t>стор</a:t>
            </a:r>
            <a:r>
              <a:rPr lang="uk-UA" sz="4000" dirty="0" smtClean="0">
                <a:latin typeface="+mj-lt"/>
              </a:rPr>
              <a:t>. 110.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4000" dirty="0">
                <a:latin typeface="+mj-lt"/>
              </a:rPr>
              <a:t> </a:t>
            </a:r>
            <a:r>
              <a:rPr lang="uk-UA" sz="4000" dirty="0" smtClean="0">
                <a:latin typeface="+mj-lt"/>
              </a:rPr>
              <a:t>Прочитай правило. Схоже воно на наше правило?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4000" dirty="0" smtClean="0">
                <a:latin typeface="+mj-lt"/>
              </a:rPr>
              <a:t> Чим відрізняється?</a:t>
            </a:r>
          </a:p>
          <a:p>
            <a:pPr marL="0" indent="0">
              <a:buNone/>
            </a:pPr>
            <a:r>
              <a:rPr lang="uk-UA" sz="3200" dirty="0">
                <a:latin typeface="+mj-lt"/>
              </a:rPr>
              <a:t> </a:t>
            </a:r>
            <a:endParaRPr lang="uk-UA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917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80487" cy="1364776"/>
          </a:xfrm>
        </p:spPr>
        <p:txBody>
          <a:bodyPr>
            <a:normAutofit/>
          </a:bodyPr>
          <a:lstStyle/>
          <a:p>
            <a:pPr algn="just"/>
            <a:r>
              <a:rPr lang="ru-RU" sz="6400" b="1" dirty="0" err="1" smtClean="0"/>
              <a:t>Крок</a:t>
            </a:r>
            <a:r>
              <a:rPr lang="ru-RU" sz="6400" b="1" dirty="0" smtClean="0"/>
              <a:t> 8   </a:t>
            </a:r>
            <a:r>
              <a:rPr lang="ru-RU" sz="6400" b="1" dirty="0" err="1" smtClean="0"/>
              <a:t>Перевіряємо</a:t>
            </a:r>
            <a:r>
              <a:rPr lang="ru-RU" sz="6400" b="1" dirty="0" smtClean="0"/>
              <a:t> правило </a:t>
            </a:r>
            <a:endParaRPr lang="uk-UA" sz="64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55093" y="2033517"/>
            <a:ext cx="10508776" cy="3043449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4600" dirty="0" err="1" smtClean="0">
                <a:solidFill>
                  <a:schemeClr val="tx1"/>
                </a:solidFill>
                <a:latin typeface="+mj-lt"/>
              </a:rPr>
              <a:t>стор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. 110 № 3 – прочитай і виконай завдання.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6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Вирази </a:t>
            </a:r>
            <a:r>
              <a:rPr lang="uk-UA" sz="4600" dirty="0" err="1" smtClean="0">
                <a:solidFill>
                  <a:schemeClr val="tx1"/>
                </a:solidFill>
                <a:latin typeface="+mj-lt"/>
              </a:rPr>
              <a:t>запиши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 у стовпчик.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6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У скільки разів рожевих фігур менше, ніж синіх? Вирази </a:t>
            </a:r>
            <a:r>
              <a:rPr lang="uk-UA" sz="4600" dirty="0" err="1" smtClean="0">
                <a:solidFill>
                  <a:schemeClr val="tx1"/>
                </a:solidFill>
                <a:latin typeface="+mj-lt"/>
              </a:rPr>
              <a:t>запиши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 у другий стовпчик.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6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Що ти помітив/помітила?</a:t>
            </a:r>
          </a:p>
        </p:txBody>
      </p:sp>
    </p:spTree>
    <p:extLst>
      <p:ext uri="{BB962C8B-B14F-4D97-AF65-F5344CB8AC3E}">
        <p14:creationId xmlns:p14="http://schemas.microsoft.com/office/powerpoint/2010/main" val="30748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80487" cy="1364776"/>
          </a:xfrm>
        </p:spPr>
        <p:txBody>
          <a:bodyPr>
            <a:normAutofit/>
          </a:bodyPr>
          <a:lstStyle/>
          <a:p>
            <a:pPr algn="just"/>
            <a:r>
              <a:rPr lang="ru-RU" sz="6400" b="1" dirty="0" err="1" smtClean="0"/>
              <a:t>Крок</a:t>
            </a:r>
            <a:r>
              <a:rPr lang="ru-RU" sz="6400" b="1" dirty="0" smtClean="0"/>
              <a:t> 9   </a:t>
            </a:r>
            <a:r>
              <a:rPr lang="ru-RU" sz="6400" b="1" dirty="0" err="1" smtClean="0"/>
              <a:t>Доповнюємо</a:t>
            </a:r>
            <a:r>
              <a:rPr lang="ru-RU" sz="6400" b="1" dirty="0" smtClean="0"/>
              <a:t> правило</a:t>
            </a:r>
            <a:endParaRPr lang="uk-UA" sz="64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197288"/>
            <a:ext cx="12351224" cy="49814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600" dirty="0" smtClean="0">
                <a:solidFill>
                  <a:srgbClr val="002060"/>
                </a:solidFill>
              </a:rPr>
              <a:t>Щоб </a:t>
            </a:r>
            <a:r>
              <a:rPr lang="uk-UA" sz="4600" dirty="0">
                <a:solidFill>
                  <a:srgbClr val="002060"/>
                </a:solidFill>
              </a:rPr>
              <a:t>дізнатися </a:t>
            </a:r>
            <a:r>
              <a:rPr lang="uk-UA" sz="4600" dirty="0">
                <a:solidFill>
                  <a:srgbClr val="FF0000"/>
                </a:solidFill>
              </a:rPr>
              <a:t>у скільки разів </a:t>
            </a:r>
            <a:r>
              <a:rPr lang="uk-UA" sz="4600" dirty="0">
                <a:solidFill>
                  <a:srgbClr val="002060"/>
                </a:solidFill>
              </a:rPr>
              <a:t>одне число </a:t>
            </a:r>
            <a:endParaRPr lang="uk-UA" sz="46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sz="4600" u="sng" dirty="0" smtClean="0">
                <a:solidFill>
                  <a:srgbClr val="002060"/>
                </a:solidFill>
              </a:rPr>
              <a:t>більше або менше</a:t>
            </a:r>
            <a:r>
              <a:rPr lang="uk-UA" sz="4600" dirty="0" smtClean="0">
                <a:solidFill>
                  <a:srgbClr val="002060"/>
                </a:solidFill>
              </a:rPr>
              <a:t> </a:t>
            </a:r>
            <a:r>
              <a:rPr lang="uk-UA" sz="4600" dirty="0">
                <a:solidFill>
                  <a:srgbClr val="002060"/>
                </a:solidFill>
              </a:rPr>
              <a:t>іншого, </a:t>
            </a:r>
            <a:endParaRPr lang="uk-UA" sz="46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sz="4600" dirty="0" smtClean="0">
                <a:solidFill>
                  <a:srgbClr val="002060"/>
                </a:solidFill>
              </a:rPr>
              <a:t>треба</a:t>
            </a:r>
            <a:r>
              <a:rPr lang="uk-UA" sz="4600" dirty="0" smtClean="0">
                <a:solidFill>
                  <a:srgbClr val="FF0000"/>
                </a:solidFill>
              </a:rPr>
              <a:t> </a:t>
            </a:r>
            <a:r>
              <a:rPr lang="uk-UA" sz="4600" dirty="0">
                <a:solidFill>
                  <a:srgbClr val="FF0000"/>
                </a:solidFill>
              </a:rPr>
              <a:t>більше </a:t>
            </a:r>
            <a:r>
              <a:rPr lang="uk-UA" sz="4600" dirty="0">
                <a:solidFill>
                  <a:srgbClr val="002060"/>
                </a:solidFill>
              </a:rPr>
              <a:t>число</a:t>
            </a:r>
            <a:r>
              <a:rPr lang="uk-UA" sz="4600" dirty="0">
                <a:solidFill>
                  <a:srgbClr val="FF0000"/>
                </a:solidFill>
              </a:rPr>
              <a:t> поділити </a:t>
            </a:r>
            <a:r>
              <a:rPr lang="uk-UA" sz="4600" dirty="0">
                <a:solidFill>
                  <a:srgbClr val="002060"/>
                </a:solidFill>
              </a:rPr>
              <a:t>на</a:t>
            </a:r>
            <a:r>
              <a:rPr lang="uk-UA" sz="4600" dirty="0">
                <a:solidFill>
                  <a:srgbClr val="FF0000"/>
                </a:solidFill>
              </a:rPr>
              <a:t> менше </a:t>
            </a:r>
            <a:r>
              <a:rPr lang="uk-UA" sz="4600" dirty="0">
                <a:solidFill>
                  <a:srgbClr val="002060"/>
                </a:solidFill>
              </a:rPr>
              <a:t>число.</a:t>
            </a:r>
          </a:p>
          <a:p>
            <a:pPr marL="0" indent="0" algn="ctr">
              <a:buNone/>
            </a:pPr>
            <a:endParaRPr lang="uk-UA" sz="4600" dirty="0" smtClean="0">
              <a:latin typeface="+mj-lt"/>
            </a:endParaRPr>
          </a:p>
          <a:p>
            <a:pPr marL="0" indent="0" algn="ctr">
              <a:buNone/>
            </a:pP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Повтори і запам’ятай!</a:t>
            </a:r>
          </a:p>
        </p:txBody>
      </p:sp>
    </p:spTree>
    <p:extLst>
      <p:ext uri="{BB962C8B-B14F-4D97-AF65-F5344CB8AC3E}">
        <p14:creationId xmlns:p14="http://schemas.microsoft.com/office/powerpoint/2010/main" val="37532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2734875"/>
          </a:xfrm>
        </p:spPr>
        <p:txBody>
          <a:bodyPr/>
          <a:lstStyle/>
          <a:p>
            <a:pPr algn="ctr"/>
            <a:r>
              <a:rPr lang="uk-UA" dirty="0" smtClean="0"/>
              <a:t>Урок закінчено</a:t>
            </a:r>
            <a:r>
              <a:rPr lang="uk-UA" dirty="0" smtClean="0"/>
              <a:t>!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/>
              <a:t>Дякую за роботу!</a:t>
            </a:r>
            <a:endParaRPr lang="uk-UA" sz="5400" b="1" dirty="0"/>
          </a:p>
        </p:txBody>
      </p:sp>
    </p:spTree>
    <p:extLst>
      <p:ext uri="{BB962C8B-B14F-4D97-AF65-F5344CB8AC3E}">
        <p14:creationId xmlns:p14="http://schemas.microsoft.com/office/powerpoint/2010/main" val="4654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Приготуй                      Вчись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Робочий зошит</a:t>
            </a:r>
          </a:p>
          <a:p>
            <a:r>
              <a:rPr lang="uk-UA" sz="3200" dirty="0" smtClean="0"/>
              <a:t>Підручник з математики</a:t>
            </a:r>
          </a:p>
          <a:p>
            <a:r>
              <a:rPr lang="uk-UA" sz="3200" dirty="0" smtClean="0"/>
              <a:t>Ручку, лінійку, олівці ножиці 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Читати інструкції уважно і крокувати за ними</a:t>
            </a:r>
          </a:p>
          <a:p>
            <a:r>
              <a:rPr lang="uk-UA" sz="3200" dirty="0" smtClean="0"/>
              <a:t>Порівнювати числа</a:t>
            </a:r>
          </a:p>
          <a:p>
            <a:r>
              <a:rPr lang="uk-UA" sz="3200" dirty="0"/>
              <a:t>Складати правила</a:t>
            </a:r>
          </a:p>
          <a:p>
            <a:r>
              <a:rPr lang="uk-UA" sz="3200" dirty="0" smtClean="0"/>
              <a:t>Виконувати усні обчислення</a:t>
            </a:r>
          </a:p>
          <a:p>
            <a:r>
              <a:rPr lang="uk-UA" sz="3200" dirty="0" smtClean="0"/>
              <a:t>Самостійно вести записи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323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b="1" dirty="0" smtClean="0"/>
              <a:t>Крок 1  </a:t>
            </a:r>
            <a:r>
              <a:rPr lang="uk-UA" sz="5300" b="1" dirty="0" smtClean="0"/>
              <a:t>Приготуйся працювати у зошиті</a:t>
            </a:r>
            <a:endParaRPr lang="uk-UA" sz="5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60812"/>
            <a:ext cx="10058400" cy="380828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4400" dirty="0" smtClean="0"/>
              <a:t>Який сьогодні день тижня?</a:t>
            </a:r>
          </a:p>
          <a:p>
            <a:pPr algn="ctr"/>
            <a:r>
              <a:rPr lang="uk-UA" sz="4400" dirty="0" smtClean="0"/>
              <a:t>Яке число і місяць?</a:t>
            </a:r>
          </a:p>
          <a:p>
            <a:pPr algn="ctr"/>
            <a:r>
              <a:rPr lang="uk-UA" sz="4400" dirty="0" err="1" smtClean="0"/>
              <a:t>Запиши</a:t>
            </a:r>
            <a:r>
              <a:rPr lang="uk-UA" sz="4400" dirty="0" smtClean="0"/>
              <a:t> дату.</a:t>
            </a:r>
          </a:p>
          <a:p>
            <a:pPr algn="ctr"/>
            <a:r>
              <a:rPr lang="uk-UA" sz="4400" dirty="0" err="1" smtClean="0"/>
              <a:t>Пропиши</a:t>
            </a:r>
            <a:r>
              <a:rPr lang="uk-UA" sz="4400" dirty="0" smtClean="0"/>
              <a:t> число у рядок каліграфічно.</a:t>
            </a:r>
          </a:p>
          <a:p>
            <a:pPr algn="ctr"/>
            <a:r>
              <a:rPr lang="uk-UA" sz="4400" dirty="0" smtClean="0"/>
              <a:t>Розкажи про число (двоцифрове і </a:t>
            </a:r>
            <a:r>
              <a:rPr lang="uk-UA" sz="4400" dirty="0" err="1" smtClean="0"/>
              <a:t>т.д</a:t>
            </a:r>
            <a:r>
              <a:rPr lang="uk-UA" sz="4400" dirty="0" smtClean="0"/>
              <a:t>)</a:t>
            </a:r>
          </a:p>
          <a:p>
            <a:pPr algn="ctr"/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4125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Крок 2</a:t>
            </a:r>
            <a:r>
              <a:rPr lang="uk-UA" sz="6000" b="1" dirty="0" smtClean="0"/>
              <a:t>        Усний рахунок</a:t>
            </a:r>
            <a:endParaRPr lang="uk-UA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20889" y="36517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Прочитай вирази, виконай обчислення усно.</a:t>
            </a:r>
          </a:p>
          <a:p>
            <a:pPr algn="ctr"/>
            <a:r>
              <a:rPr lang="uk-UA" dirty="0" err="1" smtClean="0">
                <a:solidFill>
                  <a:schemeClr val="bg1"/>
                </a:solidFill>
              </a:rPr>
              <a:t>ерез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кому.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1255594" y="2051544"/>
            <a:ext cx="6769290" cy="1923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3, 5, 7, 8, 4, 6</a:t>
            </a:r>
            <a:endParaRPr lang="uk-UA" sz="60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255594" y="4289094"/>
            <a:ext cx="6660107" cy="1753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36, 12, 24, 18, 42, 48</a:t>
            </a:r>
            <a:endParaRPr lang="uk-UA" sz="48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24884" y="2124417"/>
            <a:ext cx="3002507" cy="1777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Збільш у 4 рази</a:t>
            </a:r>
            <a:endParaRPr lang="uk-UA" sz="48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15701" y="4298075"/>
            <a:ext cx="3111690" cy="1744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 smtClean="0"/>
              <a:t>Зменш у 6 разів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10060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754" y="414364"/>
            <a:ext cx="10058400" cy="1201003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sz="5400" b="1" dirty="0" err="1" smtClean="0"/>
              <a:t>Крок</a:t>
            </a:r>
            <a:r>
              <a:rPr lang="ru-RU" sz="5400" b="1" dirty="0" smtClean="0"/>
              <a:t> 3         </a:t>
            </a:r>
            <a:r>
              <a:rPr lang="ru-RU" sz="5800" b="1" dirty="0" smtClean="0"/>
              <a:t>Практична робота 1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254228" y="2064099"/>
            <a:ext cx="9901452" cy="209846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200" dirty="0" smtClean="0"/>
              <a:t> </a:t>
            </a:r>
            <a:r>
              <a:rPr lang="uk-UA" sz="3200" dirty="0" err="1" smtClean="0"/>
              <a:t>Виріж</a:t>
            </a:r>
            <a:r>
              <a:rPr lang="uk-UA" sz="3200" dirty="0" smtClean="0"/>
              <a:t> з паперу в клітинку смужку довжиною 3 см і шириною – 2 см. Це – мірка.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200" dirty="0"/>
              <a:t> </a:t>
            </a:r>
            <a:r>
              <a:rPr lang="uk-UA" sz="3200" dirty="0" smtClean="0"/>
              <a:t>Накресли в робочому зошиті смужку довжиною 12 см і шириною 2 см.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t="4988" r="14111" b="68372"/>
          <a:stretch/>
        </p:blipFill>
        <p:spPr>
          <a:xfrm>
            <a:off x="1351127" y="4285397"/>
            <a:ext cx="7328849" cy="1282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t="4705" r="68522" b="68372"/>
          <a:stretch/>
        </p:blipFill>
        <p:spPr>
          <a:xfrm>
            <a:off x="9021170" y="4285397"/>
            <a:ext cx="1869744" cy="12965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047235" y="4162567"/>
            <a:ext cx="1817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мірка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50252" y="4162567"/>
            <a:ext cx="2376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смужка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82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245660"/>
            <a:ext cx="10058400" cy="1368062"/>
          </a:xfrm>
        </p:spPr>
        <p:txBody>
          <a:bodyPr>
            <a:noAutofit/>
          </a:bodyPr>
          <a:lstStyle/>
          <a:p>
            <a:pPr algn="just"/>
            <a:r>
              <a:rPr lang="uk-UA" sz="5400" b="1" dirty="0" smtClean="0"/>
              <a:t>Крок 4            </a:t>
            </a:r>
            <a:r>
              <a:rPr lang="ru-RU" sz="5800" b="1" dirty="0" smtClean="0"/>
              <a:t>Практична робота 2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79" y="2033515"/>
            <a:ext cx="10298601" cy="4326341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Наклади мірку на початок смужки. Що довше?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На скільки?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Пригадай</a:t>
            </a:r>
            <a:r>
              <a:rPr lang="uk-UA" sz="3600" dirty="0"/>
              <a:t>, що треба зробити, щоб порівняти два числа.</a:t>
            </a:r>
          </a:p>
          <a:p>
            <a:pPr marL="0" indent="0" algn="ctr">
              <a:buNone/>
            </a:pPr>
            <a:r>
              <a:rPr lang="uk-UA" sz="3200" dirty="0"/>
              <a:t> </a:t>
            </a:r>
            <a:r>
              <a:rPr lang="uk-UA" sz="3600" dirty="0"/>
              <a:t>На скільки 12 більше, ніж 3?</a:t>
            </a:r>
          </a:p>
          <a:p>
            <a:pPr marL="0" indent="0" algn="ctr">
              <a:buNone/>
            </a:pPr>
            <a:r>
              <a:rPr lang="uk-UA" sz="3600" dirty="0"/>
              <a:t>Доведи:</a:t>
            </a:r>
          </a:p>
          <a:p>
            <a:pPr marL="0" indent="0" algn="ctr">
              <a:buNone/>
            </a:pPr>
            <a:r>
              <a:rPr lang="uk-UA" sz="3600" dirty="0"/>
              <a:t>12 більше 3 на ___, тому що 12 - __ = __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9554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4776"/>
          </a:xfrm>
        </p:spPr>
        <p:txBody>
          <a:bodyPr>
            <a:normAutofit/>
          </a:bodyPr>
          <a:lstStyle/>
          <a:p>
            <a:r>
              <a:rPr lang="uk-UA" sz="5400" b="1" dirty="0" smtClean="0"/>
              <a:t>Крок 5</a:t>
            </a:r>
            <a:r>
              <a:rPr lang="uk-UA" b="1" dirty="0" smtClean="0"/>
              <a:t>     </a:t>
            </a:r>
            <a:r>
              <a:rPr lang="ru-RU" sz="5800" b="1" dirty="0" smtClean="0"/>
              <a:t>Практична робота 3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18615" y="1760561"/>
            <a:ext cx="11273051" cy="3125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4400" dirty="0" smtClean="0"/>
              <a:t>        А </a:t>
            </a:r>
            <a:r>
              <a:rPr lang="uk-UA" sz="4400" dirty="0"/>
              <a:t>в </a:t>
            </a:r>
            <a:r>
              <a:rPr lang="uk-UA" sz="4400" dirty="0">
                <a:solidFill>
                  <a:srgbClr val="FF0000"/>
                </a:solidFill>
              </a:rPr>
              <a:t>скільки разів</a:t>
            </a:r>
            <a:r>
              <a:rPr lang="uk-UA" sz="4400" dirty="0"/>
              <a:t> 12 більше, ніж 3</a:t>
            </a:r>
            <a:r>
              <a:rPr lang="uk-UA" sz="4400" dirty="0" smtClean="0"/>
              <a:t>?</a:t>
            </a:r>
          </a:p>
          <a:p>
            <a:pPr marL="0" indent="0" algn="ctr">
              <a:buNone/>
            </a:pPr>
            <a:r>
              <a:rPr lang="uk-UA" sz="4400" dirty="0" smtClean="0"/>
              <a:t>   Головне у цьому питанні - </a:t>
            </a:r>
            <a:r>
              <a:rPr lang="uk-UA" sz="4400" dirty="0">
                <a:solidFill>
                  <a:srgbClr val="FF0000"/>
                </a:solidFill>
              </a:rPr>
              <a:t>скільки разів</a:t>
            </a:r>
            <a:r>
              <a:rPr lang="uk-UA" sz="4400" dirty="0"/>
              <a:t> </a:t>
            </a:r>
            <a:r>
              <a:rPr lang="uk-UA" sz="4400" dirty="0" smtClean="0"/>
              <a:t>!</a:t>
            </a:r>
          </a:p>
          <a:p>
            <a:pPr marL="0" indent="0" algn="ctr">
              <a:buNone/>
            </a:pPr>
            <a:r>
              <a:rPr lang="uk-UA" sz="4400" dirty="0" smtClean="0"/>
              <a:t>Скільки разів мірка вміщується в смужку?</a:t>
            </a:r>
          </a:p>
          <a:p>
            <a:pPr marL="0" indent="0" algn="ctr">
              <a:buNone/>
            </a:pPr>
            <a:r>
              <a:rPr lang="uk-UA" sz="3600" dirty="0" smtClean="0"/>
              <a:t>Наклади мірку на смужку. Проведи кольоровим олівцем лінію там, де закінчилася мірка.</a:t>
            </a:r>
          </a:p>
          <a:p>
            <a:pPr marL="0" indent="0" algn="ctr">
              <a:buNone/>
            </a:pPr>
            <a:endParaRPr lang="uk-UA" sz="4400" dirty="0"/>
          </a:p>
          <a:p>
            <a:pPr>
              <a:buFont typeface="Courier New" panose="02070309020205020404" pitchFamily="49" charset="0"/>
              <a:buChar char="o"/>
            </a:pPr>
            <a:endParaRPr lang="uk-UA" sz="3200" dirty="0" smtClean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69" y="4986154"/>
            <a:ext cx="7328027" cy="128027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039737" y="4885899"/>
            <a:ext cx="13648" cy="14330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244869" y="4876972"/>
            <a:ext cx="1817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мірка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72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135" y="218364"/>
            <a:ext cx="10058400" cy="1364776"/>
          </a:xfrm>
        </p:spPr>
        <p:txBody>
          <a:bodyPr>
            <a:normAutofit/>
          </a:bodyPr>
          <a:lstStyle/>
          <a:p>
            <a:r>
              <a:rPr lang="ru-RU" sz="5800" b="1" dirty="0" smtClean="0"/>
              <a:t>           Практична робота 3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736979" y="1760561"/>
            <a:ext cx="10882725" cy="35074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4400" dirty="0" smtClean="0"/>
              <a:t>Чи вміститься мірка в смужку ще раз?</a:t>
            </a:r>
          </a:p>
          <a:p>
            <a:pPr marL="0" indent="0">
              <a:buNone/>
            </a:pPr>
            <a:r>
              <a:rPr lang="uk-UA" sz="4200" dirty="0" smtClean="0"/>
              <a:t>Наклади мірку на смужку початком до кольорової лінії. </a:t>
            </a:r>
          </a:p>
          <a:p>
            <a:pPr marL="0" indent="0">
              <a:buNone/>
            </a:pPr>
            <a:r>
              <a:rPr lang="uk-UA" sz="4200" dirty="0" smtClean="0"/>
              <a:t>Проведи кольоровим олівцем лінію там, де закінчилася смужка. Продовжуй до кінця смужки.</a:t>
            </a:r>
          </a:p>
          <a:p>
            <a:pPr marL="0" indent="0" algn="ctr">
              <a:buNone/>
            </a:pPr>
            <a:endParaRPr lang="uk-UA" sz="4400" dirty="0"/>
          </a:p>
          <a:p>
            <a:pPr>
              <a:buFont typeface="Courier New" panose="02070309020205020404" pitchFamily="49" charset="0"/>
              <a:buChar char="o"/>
            </a:pPr>
            <a:endParaRPr lang="uk-UA" sz="3200" dirty="0" smtClean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69" y="4986154"/>
            <a:ext cx="7328027" cy="128027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039737" y="4885899"/>
            <a:ext cx="13648" cy="14330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073669" y="4876972"/>
            <a:ext cx="1817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мірка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>
            <a:endCxn id="4" idx="2"/>
          </p:cNvCxnSpPr>
          <p:nvPr/>
        </p:nvCxnSpPr>
        <p:spPr>
          <a:xfrm>
            <a:off x="5891282" y="4885899"/>
            <a:ext cx="1" cy="13805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2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135" y="218364"/>
            <a:ext cx="10058400" cy="1364776"/>
          </a:xfrm>
        </p:spPr>
        <p:txBody>
          <a:bodyPr>
            <a:normAutofit/>
          </a:bodyPr>
          <a:lstStyle/>
          <a:p>
            <a:r>
              <a:rPr lang="ru-RU" sz="5800" b="1" dirty="0" smtClean="0"/>
              <a:t>           Практична робота 3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04967" y="1760561"/>
            <a:ext cx="11114737" cy="36985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    Скільки разів </a:t>
            </a:r>
            <a:r>
              <a:rPr lang="uk-UA" sz="4400" dirty="0" smtClean="0"/>
              <a:t>мірка вмістилася в смужку?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Пригадай, якої довжини смужка? А мірка?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4400" dirty="0" smtClean="0"/>
              <a:t> Отже, 3 см вміщується в 12 см 4 рази. </a:t>
            </a:r>
            <a:endParaRPr lang="uk-UA" sz="4400" dirty="0"/>
          </a:p>
          <a:p>
            <a:pPr>
              <a:buFont typeface="Courier New" panose="02070309020205020404" pitchFamily="49" charset="0"/>
              <a:buChar char="o"/>
            </a:pPr>
            <a:r>
              <a:rPr lang="uk-UA" sz="4400" dirty="0" smtClean="0"/>
              <a:t> А це означає, що 12 більше 3 в 4 рази.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Як з чисел 12 і 3 отримати 4? Яку дію треба виконати? </a:t>
            </a:r>
            <a:r>
              <a:rPr lang="uk-UA" sz="4400" dirty="0" err="1" smtClean="0"/>
              <a:t>Запиши</a:t>
            </a:r>
            <a:r>
              <a:rPr lang="uk-UA" sz="44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sz="4200" dirty="0" smtClean="0"/>
          </a:p>
          <a:p>
            <a:pPr marL="0" indent="0" algn="ctr">
              <a:buNone/>
            </a:pPr>
            <a:endParaRPr lang="uk-UA" sz="4400" dirty="0"/>
          </a:p>
          <a:p>
            <a:pPr>
              <a:buFont typeface="Courier New" panose="02070309020205020404" pitchFamily="49" charset="0"/>
              <a:buChar char="o"/>
            </a:pPr>
            <a:endParaRPr lang="uk-UA" sz="3200" dirty="0" smtClean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16961" y="4770145"/>
            <a:ext cx="2904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: 3 = 4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6892120" y="4852031"/>
            <a:ext cx="3029803" cy="139207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 smtClean="0"/>
              <a:t>Перевір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4117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421</TotalTime>
  <Words>598</Words>
  <Application>Microsoft Office PowerPoint</Application>
  <PresentationFormat>Широкоэкранный</PresentationFormat>
  <Paragraphs>89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Courier New</vt:lpstr>
      <vt:lpstr>Ретро</vt:lpstr>
      <vt:lpstr>Математика</vt:lpstr>
      <vt:lpstr>Приготуй                      Вчись</vt:lpstr>
      <vt:lpstr>Крок 1  Приготуйся працювати у зошиті</vt:lpstr>
      <vt:lpstr>Крок 2        Усний рахунок</vt:lpstr>
      <vt:lpstr> Крок 3         Практична робота 1</vt:lpstr>
      <vt:lpstr>Крок 4            Практична робота 2</vt:lpstr>
      <vt:lpstr>Крок 5     Практична робота 3</vt:lpstr>
      <vt:lpstr>           Практична робота 3</vt:lpstr>
      <vt:lpstr>           Практична робота 3</vt:lpstr>
      <vt:lpstr>Крок 6     Складаємо правило</vt:lpstr>
      <vt:lpstr>          Складаємо правило</vt:lpstr>
      <vt:lpstr>          Складаємо правило</vt:lpstr>
      <vt:lpstr>Стоп урок! </vt:lpstr>
      <vt:lpstr>Крок 7        Робота з підручником</vt:lpstr>
      <vt:lpstr>Крок 8   Перевіряємо правило </vt:lpstr>
      <vt:lpstr>Крок 9   Доповнюємо правило</vt:lpstr>
      <vt:lpstr>Урок закінчено!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43</cp:revision>
  <dcterms:created xsi:type="dcterms:W3CDTF">2020-03-23T06:40:25Z</dcterms:created>
  <dcterms:modified xsi:type="dcterms:W3CDTF">2020-03-29T10:20:28Z</dcterms:modified>
</cp:coreProperties>
</file>